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1135" r:id="rId5"/>
    <p:sldId id="1123" r:id="rId6"/>
    <p:sldId id="1136" r:id="rId7"/>
    <p:sldId id="1141" r:id="rId8"/>
    <p:sldId id="1143" r:id="rId9"/>
    <p:sldId id="1142" r:id="rId10"/>
    <p:sldId id="1144" r:id="rId11"/>
    <p:sldId id="1138" r:id="rId12"/>
    <p:sldId id="1139" r:id="rId13"/>
    <p:sldId id="114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34" userDrawn="1">
          <p15:clr>
            <a:srgbClr val="A4A3A4"/>
          </p15:clr>
        </p15:guide>
        <p15:guide id="2" orient="horz" pos="3067" userDrawn="1">
          <p15:clr>
            <a:srgbClr val="A4A3A4"/>
          </p15:clr>
        </p15:guide>
        <p15:guide id="3" pos="6834" userDrawn="1">
          <p15:clr>
            <a:srgbClr val="A4A3A4"/>
          </p15:clr>
        </p15:guide>
        <p15:guide id="4" orient="horz" pos="1797" userDrawn="1">
          <p15:clr>
            <a:srgbClr val="A4A3A4"/>
          </p15:clr>
        </p15:guide>
        <p15:guide id="5" pos="1708" userDrawn="1">
          <p15:clr>
            <a:srgbClr val="A4A3A4"/>
          </p15:clr>
        </p15:guide>
        <p15:guide id="6" orient="horz" pos="2228" userDrawn="1">
          <p15:clr>
            <a:srgbClr val="A4A3A4"/>
          </p15:clr>
        </p15:guide>
        <p15:guide id="7" orient="horz" pos="2614" userDrawn="1">
          <p15:clr>
            <a:srgbClr val="A4A3A4"/>
          </p15:clr>
        </p15:guide>
        <p15:guide id="8" orient="horz" pos="2818" userDrawn="1">
          <p15:clr>
            <a:srgbClr val="A4A3A4"/>
          </p15:clr>
        </p15:guide>
        <p15:guide id="9" orient="horz" pos="3634" userDrawn="1">
          <p15:clr>
            <a:srgbClr val="A4A3A4"/>
          </p15:clr>
        </p15:guide>
        <p15:guide id="10" orient="horz" pos="3702" userDrawn="1">
          <p15:clr>
            <a:srgbClr val="A4A3A4"/>
          </p15:clr>
        </p15:guide>
        <p15:guide id="11" pos="3454" userDrawn="1">
          <p15:clr>
            <a:srgbClr val="A4A3A4"/>
          </p15:clr>
        </p15:guide>
        <p15:guide id="12" orient="horz" pos="822" userDrawn="1">
          <p15:clr>
            <a:srgbClr val="A4A3A4"/>
          </p15:clr>
        </p15:guide>
        <p15:guide id="13" orient="horz" pos="527" userDrawn="1">
          <p15:clr>
            <a:srgbClr val="A4A3A4"/>
          </p15:clr>
        </p15:guide>
        <p15:guide id="14" orient="horz" pos="1933" userDrawn="1">
          <p15:clr>
            <a:srgbClr val="A4A3A4"/>
          </p15:clr>
        </p15:guide>
        <p15:guide id="15" orient="horz" pos="3181" userDrawn="1">
          <p15:clr>
            <a:srgbClr val="A4A3A4"/>
          </p15:clr>
        </p15:guide>
        <p15:guide id="16" orient="horz" pos="3362" userDrawn="1">
          <p15:clr>
            <a:srgbClr val="A4A3A4"/>
          </p15:clr>
        </p15:guide>
        <p15:guide id="17" orient="horz" pos="3271" userDrawn="1">
          <p15:clr>
            <a:srgbClr val="A4A3A4"/>
          </p15:clr>
        </p15:guide>
        <p15:guide id="18" orient="horz" pos="2432"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86B008-761E-E478-81AD-38EF162C7DF6}" name="Chester Howarth" initials="CH" userId="S::Chester.Howarth@cqc.org.uk::648a82ac-ada1-472a-b64c-706a36c75676" providerId="AD"/>
  <p188:author id="{AB5AD32F-1F29-F6B3-F771-C95D65E28A50}" name="Amun Rehsi" initials="AR" userId="S::Amun.Rehsi@ipsos.com::aa77b789-9dbf-4411-a2e6-af9044680f15" providerId="AD"/>
  <p188:author id="{62855C30-F27B-4AF1-A4D5-31913ABB42B5}" name="Anca Postolache" initials="AP" userId="S::Anca.Postolache@surveycoordination.com::071090b0-dd8b-4af8-b568-9362f129f62d" providerId="AD"/>
  <p188:author id="{711ABB45-2EA3-4E40-E797-8BBC453DE3D5}" name="Jane Stevens" initials="JS" userId="S::Jane.Stevens@ipsos.com::0f6c4322-34ec-4bf7-ad3f-c7c4f2e7ba59" providerId="AD"/>
  <p188:author id="{5B1885CA-9DBE-7AD9-4656-398332A6BEC6}" name="Holly Brown" initials="HB" userId="S::Holly.Brown@ipsos.com::bbb46f2c-8798-48e9-899b-edc1e71ff057" providerId="AD"/>
  <p188:author id="{8A44CAE5-AFAC-B2C6-45F5-DE2AC52CE724}" name="Samantha Guymer" initials="SG" userId="S::samantha.guymer@surveycoordination.com::a72ea3af-22a1-4fd9-b055-c7f2801cb0ba" providerId="AD"/>
  <p188:author id="{5AB0F7F6-DCD6-2AFD-1F42-84B2928AE346}" name="Will Mayes" initials="WM" userId="S::will.mayes@cqc.org.uk::614b90fc-2b39-418c-a9d7-4cd33c827d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5B"/>
    <a:srgbClr val="F498A1"/>
    <a:srgbClr val="F599A2"/>
    <a:srgbClr val="F06674"/>
    <a:srgbClr val="F9C2C7"/>
    <a:srgbClr val="000000"/>
    <a:srgbClr val="E8BEE6"/>
    <a:srgbClr val="6684BF"/>
    <a:srgbClr val="BE0475"/>
    <a:srgbClr val="00A7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5C32A1-B4B5-4B2B-B98F-38AAB2A4295B}" v="2" dt="2025-05-20T16:53:53.3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70" autoAdjust="0"/>
    <p:restoredTop sz="82854" autoAdjust="0"/>
  </p:normalViewPr>
  <p:slideViewPr>
    <p:cSldViewPr snapToGrid="0">
      <p:cViewPr varScale="1">
        <p:scale>
          <a:sx n="91" d="100"/>
          <a:sy n="91" d="100"/>
        </p:scale>
        <p:origin x="1098" y="96"/>
      </p:cViewPr>
      <p:guideLst>
        <p:guide orient="horz" pos="1434"/>
        <p:guide orient="horz" pos="3067"/>
        <p:guide pos="6834"/>
        <p:guide orient="horz" pos="1797"/>
        <p:guide pos="1708"/>
        <p:guide orient="horz" pos="2228"/>
        <p:guide orient="horz" pos="2614"/>
        <p:guide orient="horz" pos="2818"/>
        <p:guide orient="horz" pos="3634"/>
        <p:guide orient="horz" pos="3702"/>
        <p:guide pos="3454"/>
        <p:guide orient="horz" pos="822"/>
        <p:guide orient="horz" pos="527"/>
        <p:guide orient="horz" pos="1933"/>
        <p:guide orient="horz" pos="3181"/>
        <p:guide orient="horz" pos="3362"/>
        <p:guide orient="horz" pos="3271"/>
        <p:guide orient="horz" pos="2432"/>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91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ster Howarth" userId="648a82ac-ada1-472a-b64c-706a36c75676" providerId="ADAL" clId="{425C32A1-B4B5-4B2B-B98F-38AAB2A4295B}"/>
    <pc:docChg chg="modSld">
      <pc:chgData name="Chester Howarth" userId="648a82ac-ada1-472a-b64c-706a36c75676" providerId="ADAL" clId="{425C32A1-B4B5-4B2B-B98F-38AAB2A4295B}" dt="2025-05-20T16:54:07.379" v="1" actId="207"/>
      <pc:docMkLst>
        <pc:docMk/>
      </pc:docMkLst>
      <pc:sldChg chg="modSp mod">
        <pc:chgData name="Chester Howarth" userId="648a82ac-ada1-472a-b64c-706a36c75676" providerId="ADAL" clId="{425C32A1-B4B5-4B2B-B98F-38AAB2A4295B}" dt="2025-05-20T16:54:07.379" v="1" actId="207"/>
        <pc:sldMkLst>
          <pc:docMk/>
          <pc:sldMk cId="443298982" sldId="1143"/>
        </pc:sldMkLst>
        <pc:spChg chg="mod">
          <ac:chgData name="Chester Howarth" userId="648a82ac-ada1-472a-b64c-706a36c75676" providerId="ADAL" clId="{425C32A1-B4B5-4B2B-B98F-38AAB2A4295B}" dt="2025-05-20T16:54:07.379" v="1" actId="207"/>
          <ac:spMkLst>
            <pc:docMk/>
            <pc:sldMk cId="443298982" sldId="1143"/>
            <ac:spMk id="25" creationId="{9571FEA5-277B-C54A-4434-8F91E1048D5C}"/>
          </ac:spMkLst>
        </pc:spChg>
        <pc:graphicFrameChg chg="mod">
          <ac:chgData name="Chester Howarth" userId="648a82ac-ada1-472a-b64c-706a36c75676" providerId="ADAL" clId="{425C32A1-B4B5-4B2B-B98F-38AAB2A4295B}" dt="2025-05-20T16:53:53.333" v="0"/>
          <ac:graphicFrameMkLst>
            <pc:docMk/>
            <pc:sldMk cId="443298982" sldId="1143"/>
            <ac:graphicFrameMk id="21" creationId="{8EC94B0E-C01A-EF0B-7065-970F1B218C07}"/>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020312843504445E-2"/>
          <c:y val="5.1272245346318877E-2"/>
          <c:w val="0.85677966482829371"/>
          <c:h val="0.82244241598343437"/>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a:innerShdw blurRad="152400" dist="50800" dir="13500000">
                <a:prstClr val="black">
                  <a:alpha val="40000"/>
                </a:prstClr>
              </a:innerShdw>
            </a:effectLst>
          </c:spPr>
          <c:invertIfNegative val="0"/>
          <c:dPt>
            <c:idx val="0"/>
            <c:invertIfNegative val="0"/>
            <c:bubble3D val="0"/>
            <c:spPr>
              <a:solidFill>
                <a:schemeClr val="accent5"/>
              </a:solidFill>
              <a:ln>
                <a:noFill/>
              </a:ln>
              <a:effectLst>
                <a:innerShdw blurRad="152400" dist="50800" dir="13500000">
                  <a:prstClr val="black">
                    <a:alpha val="40000"/>
                  </a:prstClr>
                </a:innerShdw>
              </a:effectLst>
            </c:spPr>
            <c:extLst>
              <c:ext xmlns:c16="http://schemas.microsoft.com/office/drawing/2014/chart" uri="{C3380CC4-5D6E-409C-BE32-E72D297353CC}">
                <c16:uniqueId val="{00000001-A705-1F4A-8509-FA7E85AF42BE}"/>
              </c:ext>
            </c:extLst>
          </c:dPt>
          <c:dPt>
            <c:idx val="2"/>
            <c:invertIfNegative val="0"/>
            <c:bubble3D val="0"/>
            <c:spPr>
              <a:solidFill>
                <a:schemeClr val="accent1"/>
              </a:solidFill>
              <a:ln>
                <a:noFill/>
              </a:ln>
              <a:effectLst>
                <a:innerShdw blurRad="152400" dist="50800" dir="13500000">
                  <a:prstClr val="black">
                    <a:alpha val="40000"/>
                  </a:prstClr>
                </a:innerShdw>
              </a:effectLst>
            </c:spPr>
            <c:extLst>
              <c:ext xmlns:c16="http://schemas.microsoft.com/office/drawing/2014/chart" uri="{C3380CC4-5D6E-409C-BE32-E72D297353CC}">
                <c16:uniqueId val="{00000003-A705-1F4A-8509-FA7E85AF42BE}"/>
              </c:ext>
            </c:extLst>
          </c:dPt>
          <c:cat>
            <c:strRef>
              <c:f>Sheet1!$A$2:$A$4</c:f>
              <c:strCache>
                <c:ptCount val="3"/>
                <c:pt idx="0">
                  <c:v>Yes, always</c:v>
                </c:pt>
                <c:pt idx="1">
                  <c:v>Yes, sometimes</c:v>
                </c:pt>
                <c:pt idx="2">
                  <c:v>No</c:v>
                </c:pt>
              </c:strCache>
            </c:strRef>
          </c:cat>
          <c:val>
            <c:numRef>
              <c:f>Sheet1!$B$2:$B$4</c:f>
              <c:numCache>
                <c:formatCode>0%</c:formatCode>
                <c:ptCount val="3"/>
                <c:pt idx="0">
                  <c:v>0.28000000000000003</c:v>
                </c:pt>
                <c:pt idx="1">
                  <c:v>0.45</c:v>
                </c:pt>
                <c:pt idx="2">
                  <c:v>0.27</c:v>
                </c:pt>
              </c:numCache>
            </c:numRef>
          </c:val>
          <c:extLst>
            <c:ext xmlns:c16="http://schemas.microsoft.com/office/drawing/2014/chart" uri="{C3380CC4-5D6E-409C-BE32-E72D297353CC}">
              <c16:uniqueId val="{00000004-A705-1F4A-8509-FA7E85AF42BE}"/>
            </c:ext>
          </c:extLst>
        </c:ser>
        <c:dLbls>
          <c:showLegendKey val="0"/>
          <c:showVal val="0"/>
          <c:showCatName val="0"/>
          <c:showSerName val="0"/>
          <c:showPercent val="0"/>
          <c:showBubbleSize val="0"/>
        </c:dLbls>
        <c:gapWidth val="25"/>
        <c:axId val="1597712847"/>
        <c:axId val="1597714495"/>
      </c:barChart>
      <c:catAx>
        <c:axId val="1597712847"/>
        <c:scaling>
          <c:orientation val="minMax"/>
        </c:scaling>
        <c:delete val="1"/>
        <c:axPos val="l"/>
        <c:numFmt formatCode="General" sourceLinked="1"/>
        <c:majorTickMark val="none"/>
        <c:minorTickMark val="none"/>
        <c:tickLblPos val="nextTo"/>
        <c:crossAx val="1597714495"/>
        <c:crosses val="autoZero"/>
        <c:auto val="1"/>
        <c:lblAlgn val="ctr"/>
        <c:lblOffset val="100"/>
        <c:noMultiLvlLbl val="0"/>
      </c:catAx>
      <c:valAx>
        <c:axId val="159771449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97712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cmpd="sng">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68243130963128"/>
          <c:y val="6.3044881324646349E-2"/>
          <c:w val="0.71275005027085792"/>
          <c:h val="1"/>
        </c:manualLayout>
      </c:layout>
      <c:doughnutChart>
        <c:varyColors val="1"/>
        <c:ser>
          <c:idx val="0"/>
          <c:order val="0"/>
          <c:tx>
            <c:strRef>
              <c:f>Sheet1!$B$1</c:f>
              <c:strCache>
                <c:ptCount val="1"/>
                <c:pt idx="0">
                  <c:v>Column1</c:v>
                </c:pt>
              </c:strCache>
            </c:strRef>
          </c:tx>
          <c:spPr>
            <a:ln w="57150"/>
            <a:effectLst>
              <a:innerShdw blurRad="186898" dist="117290" dir="14880000">
                <a:schemeClr val="tx1">
                  <a:alpha val="65000"/>
                </a:schemeClr>
              </a:innerShdw>
            </a:effectLst>
          </c:spPr>
          <c:dPt>
            <c:idx val="0"/>
            <c:bubble3D val="0"/>
            <c:spPr>
              <a:solidFill>
                <a:schemeClr val="accent2"/>
              </a:solidFill>
              <a:ln w="57150">
                <a:solidFill>
                  <a:schemeClr val="lt1"/>
                </a:solidFill>
              </a:ln>
              <a:effectLst>
                <a:innerShdw blurRad="186898" dist="117290" dir="14880000">
                  <a:schemeClr val="tx1">
                    <a:alpha val="65000"/>
                  </a:schemeClr>
                </a:innerShdw>
              </a:effectLst>
            </c:spPr>
            <c:extLst>
              <c:ext xmlns:c16="http://schemas.microsoft.com/office/drawing/2014/chart" uri="{C3380CC4-5D6E-409C-BE32-E72D297353CC}">
                <c16:uniqueId val="{00000001-FCD1-5945-9214-BAD34F2AA4B1}"/>
              </c:ext>
            </c:extLst>
          </c:dPt>
          <c:dPt>
            <c:idx val="1"/>
            <c:bubble3D val="0"/>
            <c:spPr>
              <a:solidFill>
                <a:schemeClr val="bg2">
                  <a:lumMod val="75000"/>
                </a:schemeClr>
              </a:solidFill>
              <a:ln w="57150">
                <a:solidFill>
                  <a:schemeClr val="lt1"/>
                </a:solidFill>
              </a:ln>
              <a:effectLst>
                <a:innerShdw blurRad="186898" dist="117290" dir="14880000">
                  <a:schemeClr val="tx1">
                    <a:alpha val="65000"/>
                  </a:schemeClr>
                </a:innerShdw>
              </a:effectLst>
            </c:spPr>
            <c:extLst>
              <c:ext xmlns:c16="http://schemas.microsoft.com/office/drawing/2014/chart" uri="{C3380CC4-5D6E-409C-BE32-E72D297353CC}">
                <c16:uniqueId val="{00000003-FCD1-5945-9214-BAD34F2AA4B1}"/>
              </c:ext>
            </c:extLst>
          </c:dPt>
          <c:dPt>
            <c:idx val="2"/>
            <c:bubble3D val="0"/>
            <c:spPr>
              <a:solidFill>
                <a:schemeClr val="tx2"/>
              </a:solidFill>
              <a:ln w="57150">
                <a:solidFill>
                  <a:schemeClr val="lt1"/>
                </a:solidFill>
              </a:ln>
              <a:effectLst>
                <a:innerShdw blurRad="186898" dist="117290" dir="14880000">
                  <a:schemeClr val="tx1">
                    <a:alpha val="65000"/>
                  </a:schemeClr>
                </a:innerShdw>
              </a:effectLst>
            </c:spPr>
            <c:extLst>
              <c:ext xmlns:c16="http://schemas.microsoft.com/office/drawing/2014/chart" uri="{C3380CC4-5D6E-409C-BE32-E72D297353CC}">
                <c16:uniqueId val="{00000005-FCD1-5945-9214-BAD34F2AA4B1}"/>
              </c:ext>
            </c:extLst>
          </c:dPt>
          <c:cat>
            <c:strRef>
              <c:f>Sheet1!$A$2:$A$4</c:f>
              <c:strCache>
                <c:ptCount val="3"/>
                <c:pt idx="0">
                  <c:v>Yes, always</c:v>
                </c:pt>
                <c:pt idx="1">
                  <c:v>Yes, sometimes</c:v>
                </c:pt>
                <c:pt idx="2">
                  <c:v>No</c:v>
                </c:pt>
              </c:strCache>
            </c:strRef>
          </c:cat>
          <c:val>
            <c:numRef>
              <c:f>Sheet1!$B$2:$B$4</c:f>
              <c:numCache>
                <c:formatCode>0%</c:formatCode>
                <c:ptCount val="3"/>
                <c:pt idx="0">
                  <c:v>0.36</c:v>
                </c:pt>
                <c:pt idx="1">
                  <c:v>0.48</c:v>
                </c:pt>
                <c:pt idx="2">
                  <c:v>0.14000000000000001</c:v>
                </c:pt>
              </c:numCache>
            </c:numRef>
          </c:val>
          <c:extLst>
            <c:ext xmlns:c16="http://schemas.microsoft.com/office/drawing/2014/chart" uri="{C3380CC4-5D6E-409C-BE32-E72D297353CC}">
              <c16:uniqueId val="{00000006-FCD1-5945-9214-BAD34F2AA4B1}"/>
            </c:ext>
          </c:extLst>
        </c:ser>
        <c:dLbls>
          <c:showLegendKey val="0"/>
          <c:showVal val="0"/>
          <c:showCatName val="0"/>
          <c:showSerName val="0"/>
          <c:showPercent val="0"/>
          <c:showBubbleSize val="0"/>
          <c:showLeaderLines val="1"/>
        </c:dLbls>
        <c:firstSliceAng val="0"/>
        <c:holeSize val="65"/>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68243130963128"/>
          <c:y val="6.3044881324646349E-2"/>
          <c:w val="0.71275005027085792"/>
          <c:h val="1"/>
        </c:manualLayout>
      </c:layout>
      <c:doughnutChart>
        <c:varyColors val="1"/>
        <c:ser>
          <c:idx val="0"/>
          <c:order val="0"/>
          <c:tx>
            <c:strRef>
              <c:f>Sheet1!$B$1</c:f>
              <c:strCache>
                <c:ptCount val="1"/>
                <c:pt idx="0">
                  <c:v>Column1</c:v>
                </c:pt>
              </c:strCache>
            </c:strRef>
          </c:tx>
          <c:spPr>
            <a:ln w="57150"/>
            <a:effectLst>
              <a:innerShdw blurRad="186898" dist="117290" dir="14880000">
                <a:schemeClr val="tx1">
                  <a:alpha val="65000"/>
                </a:schemeClr>
              </a:innerShdw>
            </a:effectLst>
          </c:spPr>
          <c:dPt>
            <c:idx val="0"/>
            <c:bubble3D val="0"/>
            <c:spPr>
              <a:solidFill>
                <a:schemeClr val="accent2"/>
              </a:solidFill>
              <a:ln w="57150">
                <a:solidFill>
                  <a:schemeClr val="lt1"/>
                </a:solidFill>
              </a:ln>
              <a:effectLst>
                <a:innerShdw blurRad="186898" dist="117290" dir="14880000">
                  <a:schemeClr val="tx1">
                    <a:alpha val="65000"/>
                  </a:schemeClr>
                </a:innerShdw>
              </a:effectLst>
            </c:spPr>
            <c:extLst>
              <c:ext xmlns:c16="http://schemas.microsoft.com/office/drawing/2014/chart" uri="{C3380CC4-5D6E-409C-BE32-E72D297353CC}">
                <c16:uniqueId val="{00000001-2D3F-8B4F-9D76-7ECCE22B352F}"/>
              </c:ext>
            </c:extLst>
          </c:dPt>
          <c:dPt>
            <c:idx val="1"/>
            <c:bubble3D val="0"/>
            <c:spPr>
              <a:solidFill>
                <a:schemeClr val="bg2">
                  <a:lumMod val="75000"/>
                </a:schemeClr>
              </a:solidFill>
              <a:ln w="57150">
                <a:solidFill>
                  <a:schemeClr val="lt1"/>
                </a:solidFill>
              </a:ln>
              <a:effectLst>
                <a:innerShdw blurRad="186898" dist="117290" dir="14880000">
                  <a:schemeClr val="tx1">
                    <a:alpha val="65000"/>
                  </a:schemeClr>
                </a:innerShdw>
              </a:effectLst>
            </c:spPr>
            <c:extLst>
              <c:ext xmlns:c16="http://schemas.microsoft.com/office/drawing/2014/chart" uri="{C3380CC4-5D6E-409C-BE32-E72D297353CC}">
                <c16:uniqueId val="{00000003-2D3F-8B4F-9D76-7ECCE22B352F}"/>
              </c:ext>
            </c:extLst>
          </c:dPt>
          <c:cat>
            <c:strRef>
              <c:f>Sheet1!$A$2:$A$3</c:f>
              <c:strCache>
                <c:ptCount val="2"/>
                <c:pt idx="0">
                  <c:v>Yes</c:v>
                </c:pt>
                <c:pt idx="1">
                  <c:v>No</c:v>
                </c:pt>
              </c:strCache>
            </c:strRef>
          </c:cat>
          <c:val>
            <c:numRef>
              <c:f>Sheet1!$B$2:$B$3</c:f>
              <c:numCache>
                <c:formatCode>0%</c:formatCode>
                <c:ptCount val="2"/>
                <c:pt idx="0">
                  <c:v>0.69</c:v>
                </c:pt>
                <c:pt idx="1">
                  <c:v>0.28999999999999998</c:v>
                </c:pt>
              </c:numCache>
            </c:numRef>
          </c:val>
          <c:extLst>
            <c:ext xmlns:c16="http://schemas.microsoft.com/office/drawing/2014/chart" uri="{C3380CC4-5D6E-409C-BE32-E72D297353CC}">
              <c16:uniqueId val="{00000004-2D3F-8B4F-9D76-7ECCE22B352F}"/>
            </c:ext>
          </c:extLst>
        </c:ser>
        <c:dLbls>
          <c:showLegendKey val="0"/>
          <c:showVal val="0"/>
          <c:showCatName val="0"/>
          <c:showSerName val="0"/>
          <c:showPercent val="0"/>
          <c:showBubbleSize val="0"/>
          <c:showLeaderLines val="1"/>
        </c:dLbls>
        <c:firstSliceAng val="0"/>
        <c:holeSize val="65"/>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68243130963128"/>
          <c:y val="6.3044881324646349E-2"/>
          <c:w val="0.71275005027085792"/>
          <c:h val="1"/>
        </c:manualLayout>
      </c:layout>
      <c:doughnutChart>
        <c:varyColors val="1"/>
        <c:ser>
          <c:idx val="0"/>
          <c:order val="0"/>
          <c:tx>
            <c:strRef>
              <c:f>Sheet1!$B$1</c:f>
              <c:strCache>
                <c:ptCount val="1"/>
                <c:pt idx="0">
                  <c:v>Column1</c:v>
                </c:pt>
              </c:strCache>
            </c:strRef>
          </c:tx>
          <c:spPr>
            <a:ln w="57150"/>
            <a:effectLst>
              <a:innerShdw blurRad="186898" dist="117290" dir="14880000">
                <a:schemeClr val="tx1">
                  <a:alpha val="65000"/>
                </a:schemeClr>
              </a:innerShdw>
            </a:effectLst>
          </c:spPr>
          <c:dPt>
            <c:idx val="0"/>
            <c:bubble3D val="0"/>
            <c:spPr>
              <a:solidFill>
                <a:schemeClr val="accent2"/>
              </a:solidFill>
              <a:ln w="57150">
                <a:solidFill>
                  <a:schemeClr val="lt1"/>
                </a:solidFill>
              </a:ln>
              <a:effectLst>
                <a:innerShdw blurRad="186898" dist="117290" dir="14880000">
                  <a:schemeClr val="tx1">
                    <a:alpha val="65000"/>
                  </a:schemeClr>
                </a:innerShdw>
              </a:effectLst>
            </c:spPr>
            <c:extLst>
              <c:ext xmlns:c16="http://schemas.microsoft.com/office/drawing/2014/chart" uri="{C3380CC4-5D6E-409C-BE32-E72D297353CC}">
                <c16:uniqueId val="{00000001-FCD1-5945-9214-BAD34F2AA4B1}"/>
              </c:ext>
            </c:extLst>
          </c:dPt>
          <c:dPt>
            <c:idx val="1"/>
            <c:bubble3D val="0"/>
            <c:spPr>
              <a:solidFill>
                <a:schemeClr val="bg2">
                  <a:lumMod val="75000"/>
                </a:schemeClr>
              </a:solidFill>
              <a:ln w="57150">
                <a:solidFill>
                  <a:schemeClr val="lt1"/>
                </a:solidFill>
              </a:ln>
              <a:effectLst>
                <a:innerShdw blurRad="186898" dist="117290" dir="14880000">
                  <a:schemeClr val="tx1">
                    <a:alpha val="65000"/>
                  </a:schemeClr>
                </a:innerShdw>
              </a:effectLst>
            </c:spPr>
            <c:extLst>
              <c:ext xmlns:c16="http://schemas.microsoft.com/office/drawing/2014/chart" uri="{C3380CC4-5D6E-409C-BE32-E72D297353CC}">
                <c16:uniqueId val="{00000003-FCD1-5945-9214-BAD34F2AA4B1}"/>
              </c:ext>
            </c:extLst>
          </c:dPt>
          <c:dPt>
            <c:idx val="2"/>
            <c:bubble3D val="0"/>
            <c:spPr>
              <a:solidFill>
                <a:schemeClr val="tx2"/>
              </a:solidFill>
              <a:ln w="57150">
                <a:solidFill>
                  <a:schemeClr val="lt1"/>
                </a:solidFill>
              </a:ln>
              <a:effectLst>
                <a:innerShdw blurRad="186898" dist="117290" dir="14880000">
                  <a:schemeClr val="tx1">
                    <a:alpha val="65000"/>
                  </a:schemeClr>
                </a:innerShdw>
              </a:effectLst>
            </c:spPr>
            <c:extLst>
              <c:ext xmlns:c16="http://schemas.microsoft.com/office/drawing/2014/chart" uri="{C3380CC4-5D6E-409C-BE32-E72D297353CC}">
                <c16:uniqueId val="{00000005-FCD1-5945-9214-BAD34F2AA4B1}"/>
              </c:ext>
            </c:extLst>
          </c:dPt>
          <c:cat>
            <c:strRef>
              <c:f>Sheet1!$A$2:$A$4</c:f>
              <c:strCache>
                <c:ptCount val="3"/>
                <c:pt idx="0">
                  <c:v>Yes, always</c:v>
                </c:pt>
                <c:pt idx="1">
                  <c:v>Yes, sometimes</c:v>
                </c:pt>
                <c:pt idx="2">
                  <c:v>No</c:v>
                </c:pt>
              </c:strCache>
            </c:strRef>
          </c:cat>
          <c:val>
            <c:numRef>
              <c:f>Sheet1!$B$2:$B$4</c:f>
              <c:numCache>
                <c:formatCode>0%</c:formatCode>
                <c:ptCount val="3"/>
                <c:pt idx="0">
                  <c:v>0.41</c:v>
                </c:pt>
                <c:pt idx="1">
                  <c:v>0.26</c:v>
                </c:pt>
                <c:pt idx="2">
                  <c:v>0.33</c:v>
                </c:pt>
              </c:numCache>
            </c:numRef>
          </c:val>
          <c:extLst>
            <c:ext xmlns:c16="http://schemas.microsoft.com/office/drawing/2014/chart" uri="{C3380CC4-5D6E-409C-BE32-E72D297353CC}">
              <c16:uniqueId val="{00000006-FCD1-5945-9214-BAD34F2AA4B1}"/>
            </c:ext>
          </c:extLst>
        </c:ser>
        <c:dLbls>
          <c:showLegendKey val="0"/>
          <c:showVal val="0"/>
          <c:showCatName val="0"/>
          <c:showSerName val="0"/>
          <c:showPercent val="0"/>
          <c:showBubbleSize val="0"/>
          <c:showLeaderLines val="1"/>
        </c:dLbls>
        <c:firstSliceAng val="0"/>
        <c:holeSize val="65"/>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68243130963128"/>
          <c:y val="6.3044881324646349E-2"/>
          <c:w val="0.71275005027085792"/>
          <c:h val="1"/>
        </c:manualLayout>
      </c:layout>
      <c:doughnutChart>
        <c:varyColors val="1"/>
        <c:ser>
          <c:idx val="0"/>
          <c:order val="0"/>
          <c:tx>
            <c:strRef>
              <c:f>Sheet1!$B$1</c:f>
              <c:strCache>
                <c:ptCount val="1"/>
                <c:pt idx="0">
                  <c:v>Column1</c:v>
                </c:pt>
              </c:strCache>
            </c:strRef>
          </c:tx>
          <c:spPr>
            <a:ln w="57150"/>
            <a:effectLst>
              <a:innerShdw blurRad="186898" dist="117290" dir="14880000">
                <a:schemeClr val="tx1">
                  <a:alpha val="65000"/>
                </a:schemeClr>
              </a:innerShdw>
            </a:effectLst>
          </c:spPr>
          <c:dPt>
            <c:idx val="0"/>
            <c:bubble3D val="0"/>
            <c:spPr>
              <a:solidFill>
                <a:schemeClr val="accent2"/>
              </a:solidFill>
              <a:ln w="57150">
                <a:solidFill>
                  <a:schemeClr val="lt1"/>
                </a:solidFill>
              </a:ln>
              <a:effectLst>
                <a:innerShdw blurRad="186898" dist="117290" dir="14880000">
                  <a:schemeClr val="tx1">
                    <a:alpha val="65000"/>
                  </a:schemeClr>
                </a:innerShdw>
              </a:effectLst>
            </c:spPr>
            <c:extLst>
              <c:ext xmlns:c16="http://schemas.microsoft.com/office/drawing/2014/chart" uri="{C3380CC4-5D6E-409C-BE32-E72D297353CC}">
                <c16:uniqueId val="{00000001-FCD1-5945-9214-BAD34F2AA4B1}"/>
              </c:ext>
            </c:extLst>
          </c:dPt>
          <c:dPt>
            <c:idx val="1"/>
            <c:bubble3D val="0"/>
            <c:spPr>
              <a:solidFill>
                <a:schemeClr val="bg2">
                  <a:lumMod val="75000"/>
                </a:schemeClr>
              </a:solidFill>
              <a:ln w="57150">
                <a:solidFill>
                  <a:schemeClr val="lt1"/>
                </a:solidFill>
              </a:ln>
              <a:effectLst>
                <a:innerShdw blurRad="186898" dist="117290" dir="14880000">
                  <a:schemeClr val="tx1">
                    <a:alpha val="65000"/>
                  </a:schemeClr>
                </a:innerShdw>
              </a:effectLst>
            </c:spPr>
            <c:extLst>
              <c:ext xmlns:c16="http://schemas.microsoft.com/office/drawing/2014/chart" uri="{C3380CC4-5D6E-409C-BE32-E72D297353CC}">
                <c16:uniqueId val="{00000003-FCD1-5945-9214-BAD34F2AA4B1}"/>
              </c:ext>
            </c:extLst>
          </c:dPt>
          <c:dPt>
            <c:idx val="2"/>
            <c:bubble3D val="0"/>
            <c:spPr>
              <a:solidFill>
                <a:schemeClr val="tx2"/>
              </a:solidFill>
              <a:ln w="57150">
                <a:solidFill>
                  <a:schemeClr val="lt1"/>
                </a:solidFill>
              </a:ln>
              <a:effectLst>
                <a:innerShdw blurRad="186898" dist="117290" dir="14880000">
                  <a:schemeClr val="tx1">
                    <a:alpha val="65000"/>
                  </a:schemeClr>
                </a:innerShdw>
              </a:effectLst>
            </c:spPr>
            <c:extLst>
              <c:ext xmlns:c16="http://schemas.microsoft.com/office/drawing/2014/chart" uri="{C3380CC4-5D6E-409C-BE32-E72D297353CC}">
                <c16:uniqueId val="{00000005-FCD1-5945-9214-BAD34F2AA4B1}"/>
              </c:ext>
            </c:extLst>
          </c:dPt>
          <c:cat>
            <c:strRef>
              <c:f>Sheet1!$A$2:$A$4</c:f>
              <c:strCache>
                <c:ptCount val="3"/>
                <c:pt idx="0">
                  <c:v>Yes, always</c:v>
                </c:pt>
                <c:pt idx="1">
                  <c:v>Yes, sometimes</c:v>
                </c:pt>
                <c:pt idx="2">
                  <c:v>No</c:v>
                </c:pt>
              </c:strCache>
            </c:strRef>
          </c:cat>
          <c:val>
            <c:numRef>
              <c:f>Sheet1!$B$2:$B$4</c:f>
              <c:numCache>
                <c:formatCode>0%</c:formatCode>
                <c:ptCount val="3"/>
                <c:pt idx="0">
                  <c:v>0.24</c:v>
                </c:pt>
                <c:pt idx="1">
                  <c:v>0.44</c:v>
                </c:pt>
                <c:pt idx="2">
                  <c:v>0.32</c:v>
                </c:pt>
              </c:numCache>
            </c:numRef>
          </c:val>
          <c:extLst>
            <c:ext xmlns:c16="http://schemas.microsoft.com/office/drawing/2014/chart" uri="{C3380CC4-5D6E-409C-BE32-E72D297353CC}">
              <c16:uniqueId val="{00000006-FCD1-5945-9214-BAD34F2AA4B1}"/>
            </c:ext>
          </c:extLst>
        </c:ser>
        <c:dLbls>
          <c:showLegendKey val="0"/>
          <c:showVal val="0"/>
          <c:showCatName val="0"/>
          <c:showSerName val="0"/>
          <c:showPercent val="0"/>
          <c:showBubbleSize val="0"/>
          <c:showLeaderLines val="1"/>
        </c:dLbls>
        <c:firstSliceAng val="0"/>
        <c:holeSize val="65"/>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68243130963128"/>
          <c:y val="6.3044881324646349E-2"/>
          <c:w val="0.71275005027085792"/>
          <c:h val="1"/>
        </c:manualLayout>
      </c:layout>
      <c:doughnutChart>
        <c:varyColors val="1"/>
        <c:ser>
          <c:idx val="0"/>
          <c:order val="0"/>
          <c:tx>
            <c:strRef>
              <c:f>Sheet1!$B$1</c:f>
              <c:strCache>
                <c:ptCount val="1"/>
                <c:pt idx="0">
                  <c:v>Column1</c:v>
                </c:pt>
              </c:strCache>
            </c:strRef>
          </c:tx>
          <c:spPr>
            <a:ln w="57150"/>
            <a:effectLst>
              <a:innerShdw blurRad="186898" dist="117290" dir="14880000">
                <a:schemeClr val="tx1">
                  <a:alpha val="65000"/>
                </a:schemeClr>
              </a:innerShdw>
            </a:effectLst>
          </c:spPr>
          <c:dPt>
            <c:idx val="0"/>
            <c:bubble3D val="0"/>
            <c:spPr>
              <a:solidFill>
                <a:schemeClr val="tx2">
                  <a:lumMod val="60000"/>
                  <a:lumOff val="40000"/>
                </a:schemeClr>
              </a:solidFill>
              <a:ln w="57150">
                <a:solidFill>
                  <a:schemeClr val="lt1"/>
                </a:solidFill>
              </a:ln>
              <a:effectLst>
                <a:innerShdw blurRad="186898" dist="117290" dir="14880000">
                  <a:schemeClr val="tx1">
                    <a:alpha val="65000"/>
                  </a:schemeClr>
                </a:innerShdw>
              </a:effectLst>
            </c:spPr>
            <c:extLst>
              <c:ext xmlns:c16="http://schemas.microsoft.com/office/drawing/2014/chart" uri="{C3380CC4-5D6E-409C-BE32-E72D297353CC}">
                <c16:uniqueId val="{00000001-FCD1-5945-9214-BAD34F2AA4B1}"/>
              </c:ext>
            </c:extLst>
          </c:dPt>
          <c:dPt>
            <c:idx val="1"/>
            <c:bubble3D val="0"/>
            <c:spPr>
              <a:solidFill>
                <a:schemeClr val="accent2"/>
              </a:solidFill>
              <a:ln w="57150">
                <a:solidFill>
                  <a:schemeClr val="lt1"/>
                </a:solidFill>
              </a:ln>
              <a:effectLst>
                <a:innerShdw blurRad="186898" dist="117290" dir="14880000">
                  <a:schemeClr val="tx1">
                    <a:alpha val="65000"/>
                  </a:schemeClr>
                </a:innerShdw>
              </a:effectLst>
            </c:spPr>
            <c:extLst>
              <c:ext xmlns:c16="http://schemas.microsoft.com/office/drawing/2014/chart" uri="{C3380CC4-5D6E-409C-BE32-E72D297353CC}">
                <c16:uniqueId val="{00000003-FCD1-5945-9214-BAD34F2AA4B1}"/>
              </c:ext>
            </c:extLst>
          </c:dPt>
          <c:dPt>
            <c:idx val="2"/>
            <c:bubble3D val="0"/>
            <c:spPr>
              <a:solidFill>
                <a:schemeClr val="accent2">
                  <a:lumMod val="60000"/>
                  <a:lumOff val="40000"/>
                </a:schemeClr>
              </a:solidFill>
              <a:ln w="57150">
                <a:solidFill>
                  <a:schemeClr val="lt1"/>
                </a:solidFill>
              </a:ln>
              <a:effectLst>
                <a:innerShdw blurRad="186898" dist="117290" dir="14880000">
                  <a:schemeClr val="tx1">
                    <a:alpha val="65000"/>
                  </a:schemeClr>
                </a:innerShdw>
              </a:effectLst>
            </c:spPr>
            <c:extLst>
              <c:ext xmlns:c16="http://schemas.microsoft.com/office/drawing/2014/chart" uri="{C3380CC4-5D6E-409C-BE32-E72D297353CC}">
                <c16:uniqueId val="{00000005-FCD1-5945-9214-BAD34F2AA4B1}"/>
              </c:ext>
            </c:extLst>
          </c:dPt>
          <c:dPt>
            <c:idx val="3"/>
            <c:bubble3D val="0"/>
            <c:spPr>
              <a:solidFill>
                <a:schemeClr val="bg2">
                  <a:lumMod val="75000"/>
                </a:schemeClr>
              </a:solidFill>
              <a:ln w="57150">
                <a:solidFill>
                  <a:schemeClr val="lt1"/>
                </a:solidFill>
              </a:ln>
              <a:effectLst>
                <a:innerShdw blurRad="186898" dist="117290" dir="14880000">
                  <a:schemeClr val="tx1">
                    <a:alpha val="65000"/>
                  </a:schemeClr>
                </a:innerShdw>
              </a:effectLst>
            </c:spPr>
            <c:extLst>
              <c:ext xmlns:c16="http://schemas.microsoft.com/office/drawing/2014/chart" uri="{C3380CC4-5D6E-409C-BE32-E72D297353CC}">
                <c16:uniqueId val="{00000006-1CF1-3547-8347-726127EA62F0}"/>
              </c:ext>
            </c:extLst>
          </c:dPt>
          <c:dPt>
            <c:idx val="4"/>
            <c:bubble3D val="0"/>
            <c:spPr>
              <a:solidFill>
                <a:schemeClr val="tx2"/>
              </a:solidFill>
              <a:ln w="57150">
                <a:solidFill>
                  <a:schemeClr val="lt1"/>
                </a:solidFill>
              </a:ln>
              <a:effectLst>
                <a:innerShdw blurRad="186898" dist="117290" dir="14880000">
                  <a:schemeClr val="tx1">
                    <a:alpha val="65000"/>
                  </a:schemeClr>
                </a:innerShdw>
              </a:effectLst>
            </c:spPr>
            <c:extLst>
              <c:ext xmlns:c16="http://schemas.microsoft.com/office/drawing/2014/chart" uri="{C3380CC4-5D6E-409C-BE32-E72D297353CC}">
                <c16:uniqueId val="{00000009-4333-2149-AB9F-9C857794DB04}"/>
              </c:ext>
            </c:extLst>
          </c:dPt>
          <c:cat>
            <c:strRef>
              <c:f>Sheet1!$A$2:$A$6</c:f>
              <c:strCache>
                <c:ptCount val="5"/>
                <c:pt idx="0">
                  <c:v>Very good</c:v>
                </c:pt>
                <c:pt idx="1">
                  <c:v>Good</c:v>
                </c:pt>
                <c:pt idx="2">
                  <c:v>Fair</c:v>
                </c:pt>
                <c:pt idx="3">
                  <c:v>Poor</c:v>
                </c:pt>
                <c:pt idx="4">
                  <c:v>Very poor</c:v>
                </c:pt>
              </c:strCache>
            </c:strRef>
          </c:cat>
          <c:val>
            <c:numRef>
              <c:f>Sheet1!$B$2:$B$6</c:f>
              <c:numCache>
                <c:formatCode>0%</c:formatCode>
                <c:ptCount val="5"/>
                <c:pt idx="0">
                  <c:v>0.23</c:v>
                </c:pt>
                <c:pt idx="1">
                  <c:v>0.3</c:v>
                </c:pt>
                <c:pt idx="2">
                  <c:v>0.21</c:v>
                </c:pt>
                <c:pt idx="3">
                  <c:v>0.18</c:v>
                </c:pt>
                <c:pt idx="4">
                  <c:v>0.08</c:v>
                </c:pt>
              </c:numCache>
            </c:numRef>
          </c:val>
          <c:extLst>
            <c:ext xmlns:c16="http://schemas.microsoft.com/office/drawing/2014/chart" uri="{C3380CC4-5D6E-409C-BE32-E72D297353CC}">
              <c16:uniqueId val="{00000006-FCD1-5945-9214-BAD34F2AA4B1}"/>
            </c:ext>
          </c:extLst>
        </c:ser>
        <c:dLbls>
          <c:showLegendKey val="0"/>
          <c:showVal val="0"/>
          <c:showCatName val="0"/>
          <c:showSerName val="0"/>
          <c:showPercent val="0"/>
          <c:showBubbleSize val="0"/>
          <c:showLeaderLines val="1"/>
        </c:dLbls>
        <c:firstSliceAng val="0"/>
        <c:holeSize val="65"/>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68243130963128"/>
          <c:y val="6.3044881324646349E-2"/>
          <c:w val="0.71275005027085792"/>
          <c:h val="1"/>
        </c:manualLayout>
      </c:layout>
      <c:doughnutChart>
        <c:varyColors val="1"/>
        <c:ser>
          <c:idx val="0"/>
          <c:order val="0"/>
          <c:tx>
            <c:strRef>
              <c:f>Sheet1!$B$1</c:f>
              <c:strCache>
                <c:ptCount val="1"/>
                <c:pt idx="0">
                  <c:v>Column1</c:v>
                </c:pt>
              </c:strCache>
            </c:strRef>
          </c:tx>
          <c:spPr>
            <a:ln w="57150"/>
            <a:effectLst>
              <a:innerShdw blurRad="186898" dist="117290" dir="14880000">
                <a:schemeClr val="tx1">
                  <a:alpha val="65000"/>
                </a:schemeClr>
              </a:innerShdw>
            </a:effectLst>
          </c:spPr>
          <c:dPt>
            <c:idx val="0"/>
            <c:bubble3D val="0"/>
            <c:spPr>
              <a:solidFill>
                <a:schemeClr val="accent2"/>
              </a:solidFill>
              <a:ln w="57150">
                <a:solidFill>
                  <a:schemeClr val="lt1"/>
                </a:solidFill>
              </a:ln>
              <a:effectLst>
                <a:innerShdw blurRad="186898" dist="117290" dir="14880000">
                  <a:schemeClr val="tx1">
                    <a:alpha val="65000"/>
                  </a:schemeClr>
                </a:innerShdw>
              </a:effectLst>
            </c:spPr>
            <c:extLst>
              <c:ext xmlns:c16="http://schemas.microsoft.com/office/drawing/2014/chart" uri="{C3380CC4-5D6E-409C-BE32-E72D297353CC}">
                <c16:uniqueId val="{00000001-FCD1-5945-9214-BAD34F2AA4B1}"/>
              </c:ext>
            </c:extLst>
          </c:dPt>
          <c:dPt>
            <c:idx val="1"/>
            <c:bubble3D val="0"/>
            <c:spPr>
              <a:solidFill>
                <a:schemeClr val="bg2">
                  <a:lumMod val="75000"/>
                </a:schemeClr>
              </a:solidFill>
              <a:ln w="57150">
                <a:solidFill>
                  <a:schemeClr val="lt1"/>
                </a:solidFill>
              </a:ln>
              <a:effectLst>
                <a:innerShdw blurRad="186898" dist="117290" dir="14880000">
                  <a:schemeClr val="tx1">
                    <a:alpha val="65000"/>
                  </a:schemeClr>
                </a:innerShdw>
              </a:effectLst>
            </c:spPr>
            <c:extLst>
              <c:ext xmlns:c16="http://schemas.microsoft.com/office/drawing/2014/chart" uri="{C3380CC4-5D6E-409C-BE32-E72D297353CC}">
                <c16:uniqueId val="{00000003-FCD1-5945-9214-BAD34F2AA4B1}"/>
              </c:ext>
            </c:extLst>
          </c:dPt>
          <c:dPt>
            <c:idx val="2"/>
            <c:bubble3D val="0"/>
            <c:spPr>
              <a:solidFill>
                <a:schemeClr val="tx2"/>
              </a:solidFill>
              <a:ln w="57150">
                <a:solidFill>
                  <a:schemeClr val="lt1"/>
                </a:solidFill>
              </a:ln>
              <a:effectLst>
                <a:innerShdw blurRad="186898" dist="117290" dir="14880000">
                  <a:schemeClr val="tx1">
                    <a:alpha val="65000"/>
                  </a:schemeClr>
                </a:innerShdw>
              </a:effectLst>
            </c:spPr>
            <c:extLst>
              <c:ext xmlns:c16="http://schemas.microsoft.com/office/drawing/2014/chart" uri="{C3380CC4-5D6E-409C-BE32-E72D297353CC}">
                <c16:uniqueId val="{00000005-FCD1-5945-9214-BAD34F2AA4B1}"/>
              </c:ext>
            </c:extLst>
          </c:dPt>
          <c:cat>
            <c:strRef>
              <c:f>Sheet1!$A$2:$A$4</c:f>
              <c:strCache>
                <c:ptCount val="3"/>
                <c:pt idx="0">
                  <c:v>Yes, always</c:v>
                </c:pt>
                <c:pt idx="1">
                  <c:v>Yes, sometimes</c:v>
                </c:pt>
                <c:pt idx="2">
                  <c:v>No</c:v>
                </c:pt>
              </c:strCache>
            </c:strRef>
          </c:cat>
          <c:val>
            <c:numRef>
              <c:f>Sheet1!$B$2:$B$4</c:f>
              <c:numCache>
                <c:formatCode>0%</c:formatCode>
                <c:ptCount val="3"/>
                <c:pt idx="0">
                  <c:v>0.3</c:v>
                </c:pt>
                <c:pt idx="1">
                  <c:v>0.45</c:v>
                </c:pt>
                <c:pt idx="2">
                  <c:v>0.25</c:v>
                </c:pt>
              </c:numCache>
            </c:numRef>
          </c:val>
          <c:extLst>
            <c:ext xmlns:c16="http://schemas.microsoft.com/office/drawing/2014/chart" uri="{C3380CC4-5D6E-409C-BE32-E72D297353CC}">
              <c16:uniqueId val="{00000006-FCD1-5945-9214-BAD34F2AA4B1}"/>
            </c:ext>
          </c:extLst>
        </c:ser>
        <c:dLbls>
          <c:showLegendKey val="0"/>
          <c:showVal val="0"/>
          <c:showCatName val="0"/>
          <c:showSerName val="0"/>
          <c:showPercent val="0"/>
          <c:showBubbleSize val="0"/>
          <c:showLeaderLines val="1"/>
        </c:dLbls>
        <c:firstSliceAng val="0"/>
        <c:holeSize val="65"/>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68243130963128"/>
          <c:y val="6.3044881324646349E-2"/>
          <c:w val="0.71275005027085792"/>
          <c:h val="1"/>
        </c:manualLayout>
      </c:layout>
      <c:doughnutChart>
        <c:varyColors val="1"/>
        <c:ser>
          <c:idx val="0"/>
          <c:order val="0"/>
          <c:tx>
            <c:strRef>
              <c:f>Sheet1!$B$1</c:f>
              <c:strCache>
                <c:ptCount val="1"/>
                <c:pt idx="0">
                  <c:v>Column1</c:v>
                </c:pt>
              </c:strCache>
            </c:strRef>
          </c:tx>
          <c:spPr>
            <a:ln w="57150"/>
            <a:effectLst>
              <a:innerShdw blurRad="186898" dist="117290" dir="14880000">
                <a:schemeClr val="tx1">
                  <a:alpha val="65000"/>
                </a:schemeClr>
              </a:innerShdw>
            </a:effectLst>
          </c:spPr>
          <c:dPt>
            <c:idx val="0"/>
            <c:bubble3D val="0"/>
            <c:spPr>
              <a:solidFill>
                <a:schemeClr val="accent2"/>
              </a:solidFill>
              <a:ln w="57150">
                <a:solidFill>
                  <a:schemeClr val="lt1"/>
                </a:solidFill>
              </a:ln>
              <a:effectLst>
                <a:innerShdw blurRad="186898" dist="117290" dir="14880000">
                  <a:schemeClr val="tx1">
                    <a:alpha val="65000"/>
                  </a:schemeClr>
                </a:innerShdw>
              </a:effectLst>
            </c:spPr>
            <c:extLst>
              <c:ext xmlns:c16="http://schemas.microsoft.com/office/drawing/2014/chart" uri="{C3380CC4-5D6E-409C-BE32-E72D297353CC}">
                <c16:uniqueId val="{00000001-2D3F-8B4F-9D76-7ECCE22B352F}"/>
              </c:ext>
            </c:extLst>
          </c:dPt>
          <c:dPt>
            <c:idx val="1"/>
            <c:bubble3D val="0"/>
            <c:spPr>
              <a:solidFill>
                <a:schemeClr val="bg2">
                  <a:lumMod val="75000"/>
                </a:schemeClr>
              </a:solidFill>
              <a:ln w="57150">
                <a:solidFill>
                  <a:schemeClr val="lt1"/>
                </a:solidFill>
              </a:ln>
              <a:effectLst>
                <a:innerShdw blurRad="186898" dist="117290" dir="14880000">
                  <a:schemeClr val="tx1">
                    <a:alpha val="65000"/>
                  </a:schemeClr>
                </a:innerShdw>
              </a:effectLst>
            </c:spPr>
            <c:extLst>
              <c:ext xmlns:c16="http://schemas.microsoft.com/office/drawing/2014/chart" uri="{C3380CC4-5D6E-409C-BE32-E72D297353CC}">
                <c16:uniqueId val="{00000003-2D3F-8B4F-9D76-7ECCE22B352F}"/>
              </c:ext>
            </c:extLst>
          </c:dPt>
          <c:dPt>
            <c:idx val="2"/>
            <c:bubble3D val="0"/>
            <c:spPr>
              <a:solidFill>
                <a:schemeClr val="accent3"/>
              </a:solidFill>
              <a:ln w="57150">
                <a:solidFill>
                  <a:schemeClr val="lt1"/>
                </a:solidFill>
              </a:ln>
              <a:effectLst>
                <a:innerShdw blurRad="186898" dist="117290" dir="14880000">
                  <a:schemeClr val="tx1">
                    <a:alpha val="65000"/>
                  </a:schemeClr>
                </a:innerShdw>
              </a:effectLst>
            </c:spPr>
            <c:extLst>
              <c:ext xmlns:c16="http://schemas.microsoft.com/office/drawing/2014/chart" uri="{C3380CC4-5D6E-409C-BE32-E72D297353CC}">
                <c16:uniqueId val="{00000005-6F13-2F4F-91F5-913836F9E564}"/>
              </c:ext>
            </c:extLst>
          </c:dPt>
          <c:cat>
            <c:strRef>
              <c:f>Sheet1!$A$2:$A$4</c:f>
              <c:strCache>
                <c:ptCount val="2"/>
                <c:pt idx="0">
                  <c:v>Yes</c:v>
                </c:pt>
                <c:pt idx="1">
                  <c:v>No</c:v>
                </c:pt>
              </c:strCache>
            </c:strRef>
          </c:cat>
          <c:val>
            <c:numRef>
              <c:f>Sheet1!$B$2:$B$4</c:f>
              <c:numCache>
                <c:formatCode>0%</c:formatCode>
                <c:ptCount val="3"/>
                <c:pt idx="0">
                  <c:v>0.57999999999999996</c:v>
                </c:pt>
                <c:pt idx="1">
                  <c:v>0.42</c:v>
                </c:pt>
              </c:numCache>
            </c:numRef>
          </c:val>
          <c:extLst>
            <c:ext xmlns:c16="http://schemas.microsoft.com/office/drawing/2014/chart" uri="{C3380CC4-5D6E-409C-BE32-E72D297353CC}">
              <c16:uniqueId val="{00000004-2D3F-8B4F-9D76-7ECCE22B352F}"/>
            </c:ext>
          </c:extLst>
        </c:ser>
        <c:dLbls>
          <c:showLegendKey val="0"/>
          <c:showVal val="0"/>
          <c:showCatName val="0"/>
          <c:showSerName val="0"/>
          <c:showPercent val="0"/>
          <c:showBubbleSize val="0"/>
          <c:showLeaderLines val="1"/>
        </c:dLbls>
        <c:firstSliceAng val="0"/>
        <c:holeSize val="65"/>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68243130963128"/>
          <c:y val="6.3044881324646349E-2"/>
          <c:w val="0.71275005027085792"/>
          <c:h val="1"/>
        </c:manualLayout>
      </c:layout>
      <c:doughnutChart>
        <c:varyColors val="1"/>
        <c:ser>
          <c:idx val="0"/>
          <c:order val="0"/>
          <c:tx>
            <c:strRef>
              <c:f>Sheet1!$B$1</c:f>
              <c:strCache>
                <c:ptCount val="1"/>
                <c:pt idx="0">
                  <c:v>Column1</c:v>
                </c:pt>
              </c:strCache>
            </c:strRef>
          </c:tx>
          <c:spPr>
            <a:ln w="57150"/>
            <a:effectLst>
              <a:innerShdw blurRad="186898" dist="117290" dir="14880000">
                <a:schemeClr val="tx1">
                  <a:alpha val="65000"/>
                </a:schemeClr>
              </a:innerShdw>
            </a:effectLst>
          </c:spPr>
          <c:dPt>
            <c:idx val="0"/>
            <c:bubble3D val="0"/>
            <c:spPr>
              <a:solidFill>
                <a:schemeClr val="accent2"/>
              </a:solidFill>
              <a:ln w="57150">
                <a:solidFill>
                  <a:schemeClr val="lt1"/>
                </a:solidFill>
              </a:ln>
              <a:effectLst>
                <a:innerShdw blurRad="186898" dist="117290" dir="14880000">
                  <a:schemeClr val="tx1">
                    <a:alpha val="65000"/>
                  </a:schemeClr>
                </a:innerShdw>
              </a:effectLst>
            </c:spPr>
            <c:extLst>
              <c:ext xmlns:c16="http://schemas.microsoft.com/office/drawing/2014/chart" uri="{C3380CC4-5D6E-409C-BE32-E72D297353CC}">
                <c16:uniqueId val="{00000001-2D3F-8B4F-9D76-7ECCE22B352F}"/>
              </c:ext>
            </c:extLst>
          </c:dPt>
          <c:dPt>
            <c:idx val="1"/>
            <c:bubble3D val="0"/>
            <c:spPr>
              <a:solidFill>
                <a:schemeClr val="bg2">
                  <a:lumMod val="75000"/>
                </a:schemeClr>
              </a:solidFill>
              <a:ln w="57150">
                <a:solidFill>
                  <a:schemeClr val="lt1"/>
                </a:solidFill>
              </a:ln>
              <a:effectLst>
                <a:innerShdw blurRad="186898" dist="117290" dir="14880000">
                  <a:schemeClr val="tx1">
                    <a:alpha val="65000"/>
                  </a:schemeClr>
                </a:innerShdw>
              </a:effectLst>
            </c:spPr>
            <c:extLst>
              <c:ext xmlns:c16="http://schemas.microsoft.com/office/drawing/2014/chart" uri="{C3380CC4-5D6E-409C-BE32-E72D297353CC}">
                <c16:uniqueId val="{00000003-2D3F-8B4F-9D76-7ECCE22B352F}"/>
              </c:ext>
            </c:extLst>
          </c:dPt>
          <c:cat>
            <c:strRef>
              <c:f>Sheet1!$A$2:$A$3</c:f>
              <c:strCache>
                <c:ptCount val="2"/>
                <c:pt idx="0">
                  <c:v>Yes</c:v>
                </c:pt>
                <c:pt idx="1">
                  <c:v>No</c:v>
                </c:pt>
              </c:strCache>
            </c:strRef>
          </c:cat>
          <c:val>
            <c:numRef>
              <c:f>Sheet1!$B$2:$B$3</c:f>
              <c:numCache>
                <c:formatCode>0%</c:formatCode>
                <c:ptCount val="2"/>
                <c:pt idx="0">
                  <c:v>0.45</c:v>
                </c:pt>
                <c:pt idx="1">
                  <c:v>0.55000000000000004</c:v>
                </c:pt>
              </c:numCache>
            </c:numRef>
          </c:val>
          <c:extLst>
            <c:ext xmlns:c16="http://schemas.microsoft.com/office/drawing/2014/chart" uri="{C3380CC4-5D6E-409C-BE32-E72D297353CC}">
              <c16:uniqueId val="{00000004-2D3F-8B4F-9D76-7ECCE22B352F}"/>
            </c:ext>
          </c:extLst>
        </c:ser>
        <c:dLbls>
          <c:showLegendKey val="0"/>
          <c:showVal val="0"/>
          <c:showCatName val="0"/>
          <c:showSerName val="0"/>
          <c:showPercent val="0"/>
          <c:showBubbleSize val="0"/>
          <c:showLeaderLines val="1"/>
        </c:dLbls>
        <c:firstSliceAng val="0"/>
        <c:holeSize val="65"/>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020312843504445E-2"/>
          <c:y val="5.1272245346318877E-2"/>
          <c:w val="0.85677966482829371"/>
          <c:h val="0.82244241598343437"/>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a:innerShdw blurRad="152400" dist="50800" dir="13500000">
                <a:prstClr val="black">
                  <a:alpha val="40000"/>
                </a:prstClr>
              </a:innerShdw>
            </a:effectLst>
          </c:spPr>
          <c:invertIfNegative val="0"/>
          <c:dPt>
            <c:idx val="0"/>
            <c:invertIfNegative val="0"/>
            <c:bubble3D val="0"/>
            <c:spPr>
              <a:solidFill>
                <a:schemeClr val="accent6"/>
              </a:solidFill>
              <a:ln>
                <a:noFill/>
              </a:ln>
              <a:effectLst>
                <a:innerShdw blurRad="152400" dist="50800" dir="13500000">
                  <a:prstClr val="black">
                    <a:alpha val="40000"/>
                  </a:prstClr>
                </a:innerShdw>
              </a:effectLst>
            </c:spPr>
            <c:extLst>
              <c:ext xmlns:c16="http://schemas.microsoft.com/office/drawing/2014/chart" uri="{C3380CC4-5D6E-409C-BE32-E72D297353CC}">
                <c16:uniqueId val="{00000001-EBD2-304C-A120-7FA146CA0A4C}"/>
              </c:ext>
            </c:extLst>
          </c:dPt>
          <c:dPt>
            <c:idx val="1"/>
            <c:invertIfNegative val="0"/>
            <c:bubble3D val="0"/>
            <c:spPr>
              <a:solidFill>
                <a:schemeClr val="accent5"/>
              </a:solidFill>
              <a:ln>
                <a:noFill/>
              </a:ln>
              <a:effectLst>
                <a:innerShdw blurRad="152400" dist="50800" dir="13500000">
                  <a:prstClr val="black">
                    <a:alpha val="40000"/>
                  </a:prstClr>
                </a:innerShdw>
              </a:effectLst>
            </c:spPr>
            <c:extLst>
              <c:ext xmlns:c16="http://schemas.microsoft.com/office/drawing/2014/chart" uri="{C3380CC4-5D6E-409C-BE32-E72D297353CC}">
                <c16:uniqueId val="{00000003-EBD2-304C-A120-7FA146CA0A4C}"/>
              </c:ext>
            </c:extLst>
          </c:dPt>
          <c:dPt>
            <c:idx val="3"/>
            <c:invertIfNegative val="0"/>
            <c:bubble3D val="0"/>
            <c:spPr>
              <a:solidFill>
                <a:schemeClr val="accent1"/>
              </a:solidFill>
              <a:ln>
                <a:noFill/>
              </a:ln>
              <a:effectLst>
                <a:innerShdw blurRad="152400" dist="50800" dir="13500000">
                  <a:prstClr val="black">
                    <a:alpha val="40000"/>
                  </a:prstClr>
                </a:innerShdw>
              </a:effectLst>
            </c:spPr>
            <c:extLst>
              <c:ext xmlns:c16="http://schemas.microsoft.com/office/drawing/2014/chart" uri="{C3380CC4-5D6E-409C-BE32-E72D297353CC}">
                <c16:uniqueId val="{00000007-EBD2-304C-A120-7FA146CA0A4C}"/>
              </c:ext>
            </c:extLst>
          </c:dPt>
          <c:cat>
            <c:strRef>
              <c:f>Sheet1!$A$2:$A$5</c:f>
              <c:strCache>
                <c:ptCount val="4"/>
                <c:pt idx="0">
                  <c:v>Not at all</c:v>
                </c:pt>
                <c:pt idx="1">
                  <c:v>Not  very</c:v>
                </c:pt>
                <c:pt idx="2">
                  <c:v>Fairly</c:v>
                </c:pt>
                <c:pt idx="3">
                  <c:v>Very</c:v>
                </c:pt>
              </c:strCache>
            </c:strRef>
          </c:cat>
          <c:val>
            <c:numRef>
              <c:f>Sheet1!$B$2:$B$5</c:f>
              <c:numCache>
                <c:formatCode>0%</c:formatCode>
                <c:ptCount val="4"/>
                <c:pt idx="0">
                  <c:v>0.1</c:v>
                </c:pt>
                <c:pt idx="1">
                  <c:v>0.2</c:v>
                </c:pt>
                <c:pt idx="2">
                  <c:v>0.7</c:v>
                </c:pt>
                <c:pt idx="3">
                  <c:v>0.15</c:v>
                </c:pt>
              </c:numCache>
            </c:numRef>
          </c:val>
          <c:extLst>
            <c:ext xmlns:c16="http://schemas.microsoft.com/office/drawing/2014/chart" uri="{C3380CC4-5D6E-409C-BE32-E72D297353CC}">
              <c16:uniqueId val="{0000000A-EBD2-304C-A120-7FA146CA0A4C}"/>
            </c:ext>
          </c:extLst>
        </c:ser>
        <c:dLbls>
          <c:showLegendKey val="0"/>
          <c:showVal val="0"/>
          <c:showCatName val="0"/>
          <c:showSerName val="0"/>
          <c:showPercent val="0"/>
          <c:showBubbleSize val="0"/>
        </c:dLbls>
        <c:gapWidth val="13"/>
        <c:overlap val="-50"/>
        <c:axId val="1597712847"/>
        <c:axId val="1597714495"/>
      </c:barChart>
      <c:catAx>
        <c:axId val="1597712847"/>
        <c:scaling>
          <c:orientation val="minMax"/>
        </c:scaling>
        <c:delete val="1"/>
        <c:axPos val="l"/>
        <c:numFmt formatCode="General" sourceLinked="1"/>
        <c:majorTickMark val="none"/>
        <c:minorTickMark val="none"/>
        <c:tickLblPos val="nextTo"/>
        <c:crossAx val="1597714495"/>
        <c:crosses val="autoZero"/>
        <c:auto val="1"/>
        <c:lblAlgn val="ctr"/>
        <c:lblOffset val="100"/>
        <c:noMultiLvlLbl val="0"/>
      </c:catAx>
      <c:valAx>
        <c:axId val="159771449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97712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cmpd="sng">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74144186747831"/>
          <c:y val="3.0809634254266257E-3"/>
          <c:w val="0.71275005027085792"/>
          <c:h val="0.51527962630771196"/>
        </c:manualLayout>
      </c:layout>
      <c:barChart>
        <c:barDir val="bar"/>
        <c:grouping val="clustered"/>
        <c:varyColors val="0"/>
        <c:ser>
          <c:idx val="0"/>
          <c:order val="0"/>
          <c:tx>
            <c:strRef>
              <c:f>Sheet1!$B$1</c:f>
              <c:strCache>
                <c:ptCount val="1"/>
                <c:pt idx="0">
                  <c:v>Column1</c:v>
                </c:pt>
              </c:strCache>
            </c:strRef>
          </c:tx>
          <c:spPr>
            <a:solidFill>
              <a:schemeClr val="accent1"/>
            </a:solidFill>
            <a:ln w="57150">
              <a:noFill/>
            </a:ln>
            <a:effectLst>
              <a:innerShdw blurRad="152400" dist="50800" dir="13500000">
                <a:prstClr val="black">
                  <a:alpha val="40000"/>
                </a:prstClr>
              </a:innerShdw>
            </a:effectLst>
          </c:spPr>
          <c:invertIfNegative val="0"/>
          <c:dPt>
            <c:idx val="0"/>
            <c:invertIfNegative val="0"/>
            <c:bubble3D val="0"/>
            <c:spPr>
              <a:solidFill>
                <a:schemeClr val="accent1"/>
              </a:solidFill>
              <a:ln w="57150">
                <a:noFill/>
              </a:ln>
              <a:effectLst>
                <a:innerShdw blurRad="152400" dist="50800" dir="13500000">
                  <a:prstClr val="black">
                    <a:alpha val="40000"/>
                  </a:prstClr>
                </a:innerShdw>
              </a:effectLst>
            </c:spPr>
            <c:extLst>
              <c:ext xmlns:c16="http://schemas.microsoft.com/office/drawing/2014/chart" uri="{C3380CC4-5D6E-409C-BE32-E72D297353CC}">
                <c16:uniqueId val="{00000001-3903-9E4C-B219-F484C55E9FFA}"/>
              </c:ext>
            </c:extLst>
          </c:dPt>
          <c:dPt>
            <c:idx val="1"/>
            <c:invertIfNegative val="0"/>
            <c:bubble3D val="0"/>
            <c:spPr>
              <a:solidFill>
                <a:schemeClr val="accent3"/>
              </a:solidFill>
              <a:ln w="57150">
                <a:noFill/>
              </a:ln>
              <a:effectLst>
                <a:innerShdw blurRad="152400" dist="50800" dir="13500000">
                  <a:prstClr val="black">
                    <a:alpha val="40000"/>
                  </a:prstClr>
                </a:innerShdw>
              </a:effectLst>
            </c:spPr>
            <c:extLst>
              <c:ext xmlns:c16="http://schemas.microsoft.com/office/drawing/2014/chart" uri="{C3380CC4-5D6E-409C-BE32-E72D297353CC}">
                <c16:uniqueId val="{00000003-3903-9E4C-B219-F484C55E9FFA}"/>
              </c:ext>
            </c:extLst>
          </c:dPt>
          <c:dPt>
            <c:idx val="2"/>
            <c:invertIfNegative val="0"/>
            <c:bubble3D val="0"/>
            <c:spPr>
              <a:solidFill>
                <a:schemeClr val="accent5"/>
              </a:solidFill>
              <a:ln w="57150">
                <a:noFill/>
              </a:ln>
              <a:effectLst>
                <a:innerShdw blurRad="152400" dist="50800" dir="13500000">
                  <a:prstClr val="black">
                    <a:alpha val="40000"/>
                  </a:prstClr>
                </a:innerShdw>
              </a:effectLst>
            </c:spPr>
            <c:extLst>
              <c:ext xmlns:c16="http://schemas.microsoft.com/office/drawing/2014/chart" uri="{C3380CC4-5D6E-409C-BE32-E72D297353CC}">
                <c16:uniqueId val="{00000005-3903-9E4C-B219-F484C55E9FFA}"/>
              </c:ext>
            </c:extLst>
          </c:dPt>
          <c:cat>
            <c:strRef>
              <c:f>Sheet1!$A$2:$A$4</c:f>
              <c:strCache>
                <c:ptCount val="3"/>
                <c:pt idx="0">
                  <c:v>Yes, as much as I wanted</c:v>
                </c:pt>
                <c:pt idx="1">
                  <c:v>Not as much as I wanted</c:v>
                </c:pt>
                <c:pt idx="2">
                  <c:v>No, not at all</c:v>
                </c:pt>
              </c:strCache>
            </c:strRef>
          </c:cat>
          <c:val>
            <c:numRef>
              <c:f>Sheet1!$B$2:$B$4</c:f>
              <c:numCache>
                <c:formatCode>0%</c:formatCode>
                <c:ptCount val="3"/>
                <c:pt idx="0">
                  <c:v>0.22</c:v>
                </c:pt>
                <c:pt idx="1">
                  <c:v>0.38</c:v>
                </c:pt>
                <c:pt idx="2">
                  <c:v>0.4</c:v>
                </c:pt>
              </c:numCache>
            </c:numRef>
          </c:val>
          <c:extLst>
            <c:ext xmlns:c16="http://schemas.microsoft.com/office/drawing/2014/chart" uri="{C3380CC4-5D6E-409C-BE32-E72D297353CC}">
              <c16:uniqueId val="{0000000E-3903-9E4C-B219-F484C55E9FFA}"/>
            </c:ext>
          </c:extLst>
        </c:ser>
        <c:dLbls>
          <c:showLegendKey val="0"/>
          <c:showVal val="0"/>
          <c:showCatName val="0"/>
          <c:showSerName val="0"/>
          <c:showPercent val="0"/>
          <c:showBubbleSize val="0"/>
        </c:dLbls>
        <c:gapWidth val="20"/>
        <c:overlap val="100"/>
        <c:axId val="1704155008"/>
        <c:axId val="1704491200"/>
      </c:barChart>
      <c:valAx>
        <c:axId val="1704491200"/>
        <c:scaling>
          <c:orientation val="minMax"/>
          <c:max val="0.4"/>
        </c:scaling>
        <c:delete val="0"/>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04155008"/>
        <c:crosses val="autoZero"/>
        <c:crossBetween val="between"/>
      </c:valAx>
      <c:catAx>
        <c:axId val="1704155008"/>
        <c:scaling>
          <c:orientation val="maxMin"/>
        </c:scaling>
        <c:delete val="1"/>
        <c:axPos val="l"/>
        <c:numFmt formatCode="General" sourceLinked="1"/>
        <c:majorTickMark val="out"/>
        <c:minorTickMark val="none"/>
        <c:tickLblPos val="nextTo"/>
        <c:crossAx val="170449120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3"/>
            </a:solidFill>
            <a:ln>
              <a:noFill/>
            </a:ln>
            <a:effectLst>
              <a:innerShdw blurRad="152400" dist="50800" dir="13500000">
                <a:prstClr val="black">
                  <a:alpha val="40000"/>
                </a:prstClr>
              </a:innerShdw>
            </a:effectLst>
          </c:spPr>
          <c:invertIfNegative val="0"/>
          <c:dPt>
            <c:idx val="0"/>
            <c:invertIfNegative val="0"/>
            <c:bubble3D val="0"/>
            <c:spPr>
              <a:solidFill>
                <a:schemeClr val="accent5"/>
              </a:solidFill>
              <a:ln>
                <a:noFill/>
              </a:ln>
              <a:effectLst>
                <a:innerShdw blurRad="152400" dist="50800" dir="13500000">
                  <a:prstClr val="black">
                    <a:alpha val="40000"/>
                  </a:prstClr>
                </a:innerShdw>
              </a:effectLst>
            </c:spPr>
            <c:extLst>
              <c:ext xmlns:c16="http://schemas.microsoft.com/office/drawing/2014/chart" uri="{C3380CC4-5D6E-409C-BE32-E72D297353CC}">
                <c16:uniqueId val="{00000001-9A58-A840-827C-891BF2D15BBD}"/>
              </c:ext>
            </c:extLst>
          </c:dPt>
          <c:dPt>
            <c:idx val="1"/>
            <c:invertIfNegative val="0"/>
            <c:bubble3D val="0"/>
            <c:spPr>
              <a:solidFill>
                <a:schemeClr val="accent1"/>
              </a:solidFill>
              <a:ln>
                <a:noFill/>
              </a:ln>
              <a:effectLst>
                <a:innerShdw blurRad="152400" dist="50800" dir="13500000">
                  <a:prstClr val="black">
                    <a:alpha val="40000"/>
                  </a:prstClr>
                </a:innerShdw>
              </a:effectLst>
            </c:spPr>
            <c:extLst>
              <c:ext xmlns:c16="http://schemas.microsoft.com/office/drawing/2014/chart" uri="{C3380CC4-5D6E-409C-BE32-E72D297353CC}">
                <c16:uniqueId val="{00000005-9A58-A840-827C-891BF2D15BBD}"/>
              </c:ext>
            </c:extLst>
          </c:dPt>
          <c:cat>
            <c:strRef>
              <c:f>Sheet1!$A$2:$A$3</c:f>
              <c:strCache>
                <c:ptCount val="2"/>
                <c:pt idx="0">
                  <c:v>No</c:v>
                </c:pt>
                <c:pt idx="1">
                  <c:v>Yes</c:v>
                </c:pt>
              </c:strCache>
            </c:strRef>
          </c:cat>
          <c:val>
            <c:numRef>
              <c:f>Sheet1!$B$2:$B$3</c:f>
              <c:numCache>
                <c:formatCode>0%</c:formatCode>
                <c:ptCount val="2"/>
                <c:pt idx="0">
                  <c:v>0.43</c:v>
                </c:pt>
                <c:pt idx="1">
                  <c:v>0.56999999999999995</c:v>
                </c:pt>
              </c:numCache>
            </c:numRef>
          </c:val>
          <c:extLst>
            <c:ext xmlns:c16="http://schemas.microsoft.com/office/drawing/2014/chart" uri="{C3380CC4-5D6E-409C-BE32-E72D297353CC}">
              <c16:uniqueId val="{00000004-9A58-A840-827C-891BF2D15BBD}"/>
            </c:ext>
          </c:extLst>
        </c:ser>
        <c:dLbls>
          <c:showLegendKey val="0"/>
          <c:showVal val="0"/>
          <c:showCatName val="0"/>
          <c:showSerName val="0"/>
          <c:showPercent val="0"/>
          <c:showBubbleSize val="0"/>
        </c:dLbls>
        <c:gapWidth val="25"/>
        <c:axId val="1597712847"/>
        <c:axId val="1597714495"/>
      </c:barChart>
      <c:catAx>
        <c:axId val="1597712847"/>
        <c:scaling>
          <c:orientation val="minMax"/>
        </c:scaling>
        <c:delete val="1"/>
        <c:axPos val="l"/>
        <c:numFmt formatCode="General" sourceLinked="1"/>
        <c:majorTickMark val="none"/>
        <c:minorTickMark val="none"/>
        <c:tickLblPos val="nextTo"/>
        <c:crossAx val="1597714495"/>
        <c:crosses val="autoZero"/>
        <c:auto val="1"/>
        <c:lblAlgn val="ctr"/>
        <c:lblOffset val="100"/>
        <c:noMultiLvlLbl val="0"/>
      </c:catAx>
      <c:valAx>
        <c:axId val="159771449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97712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cmpd="sng">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74144186747831"/>
          <c:y val="3.0809634254266257E-3"/>
          <c:w val="0.71275005027085792"/>
          <c:h val="0.51527962630771196"/>
        </c:manualLayout>
      </c:layout>
      <c:barChart>
        <c:barDir val="bar"/>
        <c:grouping val="clustered"/>
        <c:varyColors val="0"/>
        <c:ser>
          <c:idx val="0"/>
          <c:order val="0"/>
          <c:tx>
            <c:strRef>
              <c:f>Sheet1!$B$1</c:f>
              <c:strCache>
                <c:ptCount val="1"/>
                <c:pt idx="0">
                  <c:v>Column1</c:v>
                </c:pt>
              </c:strCache>
            </c:strRef>
          </c:tx>
          <c:spPr>
            <a:solidFill>
              <a:schemeClr val="accent1"/>
            </a:solidFill>
            <a:ln w="57150">
              <a:noFill/>
            </a:ln>
            <a:effectLst>
              <a:innerShdw blurRad="152400" dist="50800" dir="13500000">
                <a:prstClr val="black">
                  <a:alpha val="40000"/>
                </a:prstClr>
              </a:innerShdw>
            </a:effectLst>
          </c:spPr>
          <c:invertIfNegative val="0"/>
          <c:dPt>
            <c:idx val="0"/>
            <c:invertIfNegative val="0"/>
            <c:bubble3D val="0"/>
            <c:spPr>
              <a:solidFill>
                <a:schemeClr val="accent1"/>
              </a:solidFill>
              <a:ln w="57150">
                <a:noFill/>
              </a:ln>
              <a:effectLst>
                <a:innerShdw blurRad="152400" dist="50800" dir="13500000">
                  <a:prstClr val="black">
                    <a:alpha val="40000"/>
                  </a:prstClr>
                </a:innerShdw>
              </a:effectLst>
            </c:spPr>
            <c:extLst>
              <c:ext xmlns:c16="http://schemas.microsoft.com/office/drawing/2014/chart" uri="{C3380CC4-5D6E-409C-BE32-E72D297353CC}">
                <c16:uniqueId val="{00000001-3903-9E4C-B219-F484C55E9FFA}"/>
              </c:ext>
            </c:extLst>
          </c:dPt>
          <c:dPt>
            <c:idx val="1"/>
            <c:invertIfNegative val="0"/>
            <c:bubble3D val="0"/>
            <c:spPr>
              <a:solidFill>
                <a:schemeClr val="accent3"/>
              </a:solidFill>
              <a:ln w="57150">
                <a:noFill/>
              </a:ln>
              <a:effectLst>
                <a:innerShdw blurRad="152400" dist="50800" dir="13500000">
                  <a:prstClr val="black">
                    <a:alpha val="40000"/>
                  </a:prstClr>
                </a:innerShdw>
              </a:effectLst>
            </c:spPr>
            <c:extLst>
              <c:ext xmlns:c16="http://schemas.microsoft.com/office/drawing/2014/chart" uri="{C3380CC4-5D6E-409C-BE32-E72D297353CC}">
                <c16:uniqueId val="{00000003-3903-9E4C-B219-F484C55E9FFA}"/>
              </c:ext>
            </c:extLst>
          </c:dPt>
          <c:dPt>
            <c:idx val="2"/>
            <c:invertIfNegative val="0"/>
            <c:bubble3D val="0"/>
            <c:spPr>
              <a:solidFill>
                <a:schemeClr val="accent5"/>
              </a:solidFill>
              <a:ln w="57150">
                <a:noFill/>
              </a:ln>
              <a:effectLst>
                <a:innerShdw blurRad="152400" dist="50800" dir="13500000">
                  <a:prstClr val="black">
                    <a:alpha val="40000"/>
                  </a:prstClr>
                </a:innerShdw>
              </a:effectLst>
            </c:spPr>
            <c:extLst>
              <c:ext xmlns:c16="http://schemas.microsoft.com/office/drawing/2014/chart" uri="{C3380CC4-5D6E-409C-BE32-E72D297353CC}">
                <c16:uniqueId val="{00000005-3903-9E4C-B219-F484C55E9FFA}"/>
              </c:ext>
            </c:extLst>
          </c:dPt>
          <c:cat>
            <c:strRef>
              <c:f>Sheet1!$A$2:$A$4</c:f>
              <c:strCache>
                <c:ptCount val="3"/>
                <c:pt idx="0">
                  <c:v>Very</c:v>
                </c:pt>
                <c:pt idx="1">
                  <c:v>Sort of</c:v>
                </c:pt>
                <c:pt idx="2">
                  <c:v>Not at all</c:v>
                </c:pt>
              </c:strCache>
            </c:strRef>
          </c:cat>
          <c:val>
            <c:numRef>
              <c:f>Sheet1!$B$2:$B$4</c:f>
              <c:numCache>
                <c:formatCode>0%</c:formatCode>
                <c:ptCount val="3"/>
                <c:pt idx="0">
                  <c:v>0.22</c:v>
                </c:pt>
                <c:pt idx="1">
                  <c:v>0.38</c:v>
                </c:pt>
                <c:pt idx="2">
                  <c:v>0.4</c:v>
                </c:pt>
              </c:numCache>
            </c:numRef>
          </c:val>
          <c:extLst>
            <c:ext xmlns:c16="http://schemas.microsoft.com/office/drawing/2014/chart" uri="{C3380CC4-5D6E-409C-BE32-E72D297353CC}">
              <c16:uniqueId val="{0000000E-3903-9E4C-B219-F484C55E9FFA}"/>
            </c:ext>
          </c:extLst>
        </c:ser>
        <c:dLbls>
          <c:showLegendKey val="0"/>
          <c:showVal val="0"/>
          <c:showCatName val="0"/>
          <c:showSerName val="0"/>
          <c:showPercent val="0"/>
          <c:showBubbleSize val="0"/>
        </c:dLbls>
        <c:gapWidth val="20"/>
        <c:overlap val="100"/>
        <c:axId val="1704155008"/>
        <c:axId val="1704491200"/>
      </c:barChart>
      <c:valAx>
        <c:axId val="1704491200"/>
        <c:scaling>
          <c:orientation val="minMax"/>
          <c:max val="0.4"/>
        </c:scaling>
        <c:delete val="0"/>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04155008"/>
        <c:crosses val="autoZero"/>
        <c:crossBetween val="between"/>
      </c:valAx>
      <c:catAx>
        <c:axId val="1704155008"/>
        <c:scaling>
          <c:orientation val="maxMin"/>
        </c:scaling>
        <c:delete val="1"/>
        <c:axPos val="l"/>
        <c:numFmt formatCode="General" sourceLinked="1"/>
        <c:majorTickMark val="out"/>
        <c:minorTickMark val="none"/>
        <c:tickLblPos val="nextTo"/>
        <c:crossAx val="170449120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020312843504445E-2"/>
          <c:y val="5.1272245346318877E-2"/>
          <c:w val="0.85677966482829371"/>
          <c:h val="0.82244241598343437"/>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a:innerShdw blurRad="152400" dist="50800" dir="13500000">
                <a:prstClr val="black">
                  <a:alpha val="40000"/>
                </a:prstClr>
              </a:innerShdw>
            </a:effectLst>
          </c:spPr>
          <c:invertIfNegative val="0"/>
          <c:dPt>
            <c:idx val="0"/>
            <c:invertIfNegative val="0"/>
            <c:bubble3D val="0"/>
            <c:spPr>
              <a:solidFill>
                <a:schemeClr val="accent5"/>
              </a:solidFill>
              <a:ln>
                <a:noFill/>
              </a:ln>
              <a:effectLst>
                <a:innerShdw blurRad="152400" dist="50800" dir="13500000">
                  <a:prstClr val="black">
                    <a:alpha val="40000"/>
                  </a:prstClr>
                </a:innerShdw>
              </a:effectLst>
            </c:spPr>
            <c:extLst>
              <c:ext xmlns:c16="http://schemas.microsoft.com/office/drawing/2014/chart" uri="{C3380CC4-5D6E-409C-BE32-E72D297353CC}">
                <c16:uniqueId val="{00000001-A705-1F4A-8509-FA7E85AF42BE}"/>
              </c:ext>
            </c:extLst>
          </c:dPt>
          <c:dPt>
            <c:idx val="2"/>
            <c:invertIfNegative val="0"/>
            <c:bubble3D val="0"/>
            <c:spPr>
              <a:solidFill>
                <a:schemeClr val="accent1"/>
              </a:solidFill>
              <a:ln>
                <a:noFill/>
              </a:ln>
              <a:effectLst>
                <a:innerShdw blurRad="152400" dist="50800" dir="13500000">
                  <a:prstClr val="black">
                    <a:alpha val="40000"/>
                  </a:prstClr>
                </a:innerShdw>
              </a:effectLst>
            </c:spPr>
            <c:extLst>
              <c:ext xmlns:c16="http://schemas.microsoft.com/office/drawing/2014/chart" uri="{C3380CC4-5D6E-409C-BE32-E72D297353CC}">
                <c16:uniqueId val="{00000003-A705-1F4A-8509-FA7E85AF42BE}"/>
              </c:ext>
            </c:extLst>
          </c:dPt>
          <c:cat>
            <c:strRef>
              <c:f>Sheet1!$A$2:$A$4</c:f>
              <c:strCache>
                <c:ptCount val="3"/>
                <c:pt idx="0">
                  <c:v>Yes, always</c:v>
                </c:pt>
                <c:pt idx="1">
                  <c:v>Yes, sometimes</c:v>
                </c:pt>
                <c:pt idx="2">
                  <c:v>No</c:v>
                </c:pt>
              </c:strCache>
            </c:strRef>
          </c:cat>
          <c:val>
            <c:numRef>
              <c:f>Sheet1!$B$2:$B$4</c:f>
              <c:numCache>
                <c:formatCode>0%</c:formatCode>
                <c:ptCount val="3"/>
                <c:pt idx="0">
                  <c:v>0.2</c:v>
                </c:pt>
                <c:pt idx="1">
                  <c:v>0.56000000000000005</c:v>
                </c:pt>
                <c:pt idx="2">
                  <c:v>0.24</c:v>
                </c:pt>
              </c:numCache>
            </c:numRef>
          </c:val>
          <c:extLst>
            <c:ext xmlns:c16="http://schemas.microsoft.com/office/drawing/2014/chart" uri="{C3380CC4-5D6E-409C-BE32-E72D297353CC}">
              <c16:uniqueId val="{00000004-A705-1F4A-8509-FA7E85AF42BE}"/>
            </c:ext>
          </c:extLst>
        </c:ser>
        <c:dLbls>
          <c:showLegendKey val="0"/>
          <c:showVal val="0"/>
          <c:showCatName val="0"/>
          <c:showSerName val="0"/>
          <c:showPercent val="0"/>
          <c:showBubbleSize val="0"/>
        </c:dLbls>
        <c:gapWidth val="25"/>
        <c:axId val="1597712847"/>
        <c:axId val="1597714495"/>
      </c:barChart>
      <c:catAx>
        <c:axId val="1597712847"/>
        <c:scaling>
          <c:orientation val="minMax"/>
        </c:scaling>
        <c:delete val="1"/>
        <c:axPos val="l"/>
        <c:numFmt formatCode="General" sourceLinked="1"/>
        <c:majorTickMark val="none"/>
        <c:minorTickMark val="none"/>
        <c:tickLblPos val="nextTo"/>
        <c:crossAx val="1597714495"/>
        <c:crosses val="autoZero"/>
        <c:auto val="1"/>
        <c:lblAlgn val="ctr"/>
        <c:lblOffset val="100"/>
        <c:noMultiLvlLbl val="0"/>
      </c:catAx>
      <c:valAx>
        <c:axId val="159771449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97712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cmpd="sng">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74144186747831"/>
          <c:y val="3.0809634254266257E-3"/>
          <c:w val="0.71275005027085792"/>
          <c:h val="0.51527962630771196"/>
        </c:manualLayout>
      </c:layout>
      <c:barChart>
        <c:barDir val="bar"/>
        <c:grouping val="clustered"/>
        <c:varyColors val="0"/>
        <c:ser>
          <c:idx val="0"/>
          <c:order val="0"/>
          <c:tx>
            <c:strRef>
              <c:f>Sheet1!$B$1</c:f>
              <c:strCache>
                <c:ptCount val="1"/>
                <c:pt idx="0">
                  <c:v>Column1</c:v>
                </c:pt>
              </c:strCache>
            </c:strRef>
          </c:tx>
          <c:spPr>
            <a:solidFill>
              <a:schemeClr val="accent1"/>
            </a:solidFill>
            <a:ln w="57150">
              <a:noFill/>
            </a:ln>
            <a:effectLst>
              <a:innerShdw blurRad="152400" dist="50800" dir="13500000">
                <a:prstClr val="black">
                  <a:alpha val="40000"/>
                </a:prstClr>
              </a:innerShdw>
            </a:effectLst>
          </c:spPr>
          <c:invertIfNegative val="0"/>
          <c:dPt>
            <c:idx val="0"/>
            <c:invertIfNegative val="0"/>
            <c:bubble3D val="0"/>
            <c:spPr>
              <a:solidFill>
                <a:schemeClr val="accent1"/>
              </a:solidFill>
              <a:ln w="57150">
                <a:noFill/>
              </a:ln>
              <a:effectLst>
                <a:innerShdw blurRad="152400" dist="50800" dir="13500000">
                  <a:prstClr val="black">
                    <a:alpha val="40000"/>
                  </a:prstClr>
                </a:innerShdw>
              </a:effectLst>
            </c:spPr>
            <c:extLst>
              <c:ext xmlns:c16="http://schemas.microsoft.com/office/drawing/2014/chart" uri="{C3380CC4-5D6E-409C-BE32-E72D297353CC}">
                <c16:uniqueId val="{00000001-3903-9E4C-B219-F484C55E9FFA}"/>
              </c:ext>
            </c:extLst>
          </c:dPt>
          <c:dPt>
            <c:idx val="1"/>
            <c:invertIfNegative val="0"/>
            <c:bubble3D val="0"/>
            <c:spPr>
              <a:solidFill>
                <a:schemeClr val="accent3"/>
              </a:solidFill>
              <a:ln w="57150">
                <a:noFill/>
              </a:ln>
              <a:effectLst>
                <a:innerShdw blurRad="152400" dist="50800" dir="13500000">
                  <a:prstClr val="black">
                    <a:alpha val="40000"/>
                  </a:prstClr>
                </a:innerShdw>
              </a:effectLst>
            </c:spPr>
            <c:extLst>
              <c:ext xmlns:c16="http://schemas.microsoft.com/office/drawing/2014/chart" uri="{C3380CC4-5D6E-409C-BE32-E72D297353CC}">
                <c16:uniqueId val="{00000003-3903-9E4C-B219-F484C55E9FFA}"/>
              </c:ext>
            </c:extLst>
          </c:dPt>
          <c:dPt>
            <c:idx val="2"/>
            <c:invertIfNegative val="0"/>
            <c:bubble3D val="0"/>
            <c:spPr>
              <a:solidFill>
                <a:srgbClr val="E5005B"/>
              </a:solidFill>
              <a:ln w="57150">
                <a:noFill/>
              </a:ln>
              <a:effectLst>
                <a:innerShdw blurRad="152400" dist="50800" dir="13500000">
                  <a:prstClr val="black">
                    <a:alpha val="40000"/>
                  </a:prstClr>
                </a:innerShdw>
              </a:effectLst>
            </c:spPr>
            <c:extLst>
              <c:ext xmlns:c16="http://schemas.microsoft.com/office/drawing/2014/chart" uri="{C3380CC4-5D6E-409C-BE32-E72D297353CC}">
                <c16:uniqueId val="{00000005-3903-9E4C-B219-F484C55E9FFA}"/>
              </c:ext>
            </c:extLst>
          </c:dPt>
          <c:cat>
            <c:strRef>
              <c:f>Sheet1!$A$2:$A$4</c:f>
              <c:strCache>
                <c:ptCount val="3"/>
                <c:pt idx="0">
                  <c:v>Yes, always</c:v>
                </c:pt>
                <c:pt idx="1">
                  <c:v>Yes, sometimes</c:v>
                </c:pt>
                <c:pt idx="2">
                  <c:v>No</c:v>
                </c:pt>
              </c:strCache>
            </c:strRef>
          </c:cat>
          <c:val>
            <c:numRef>
              <c:f>Sheet1!$B$2:$B$4</c:f>
              <c:numCache>
                <c:formatCode>0%</c:formatCode>
                <c:ptCount val="3"/>
                <c:pt idx="0">
                  <c:v>0.25</c:v>
                </c:pt>
                <c:pt idx="1">
                  <c:v>0.45</c:v>
                </c:pt>
                <c:pt idx="2">
                  <c:v>0.3</c:v>
                </c:pt>
              </c:numCache>
            </c:numRef>
          </c:val>
          <c:extLst>
            <c:ext xmlns:c16="http://schemas.microsoft.com/office/drawing/2014/chart" uri="{C3380CC4-5D6E-409C-BE32-E72D297353CC}">
              <c16:uniqueId val="{0000000E-3903-9E4C-B219-F484C55E9FFA}"/>
            </c:ext>
          </c:extLst>
        </c:ser>
        <c:dLbls>
          <c:showLegendKey val="0"/>
          <c:showVal val="0"/>
          <c:showCatName val="0"/>
          <c:showSerName val="0"/>
          <c:showPercent val="0"/>
          <c:showBubbleSize val="0"/>
        </c:dLbls>
        <c:gapWidth val="20"/>
        <c:overlap val="100"/>
        <c:axId val="1704155008"/>
        <c:axId val="1704491200"/>
      </c:barChart>
      <c:valAx>
        <c:axId val="1704491200"/>
        <c:scaling>
          <c:orientation val="minMax"/>
          <c:max val="0.4"/>
        </c:scaling>
        <c:delete val="0"/>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04155008"/>
        <c:crosses val="autoZero"/>
        <c:crossBetween val="between"/>
      </c:valAx>
      <c:catAx>
        <c:axId val="1704155008"/>
        <c:scaling>
          <c:orientation val="maxMin"/>
        </c:scaling>
        <c:delete val="1"/>
        <c:axPos val="l"/>
        <c:numFmt formatCode="General" sourceLinked="1"/>
        <c:majorTickMark val="out"/>
        <c:minorTickMark val="none"/>
        <c:tickLblPos val="nextTo"/>
        <c:crossAx val="170449120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74144186747831"/>
          <c:y val="3.0809634254266257E-3"/>
          <c:w val="0.71275005027085792"/>
          <c:h val="0.51527962630771196"/>
        </c:manualLayout>
      </c:layout>
      <c:barChart>
        <c:barDir val="bar"/>
        <c:grouping val="clustered"/>
        <c:varyColors val="0"/>
        <c:ser>
          <c:idx val="0"/>
          <c:order val="0"/>
          <c:tx>
            <c:strRef>
              <c:f>Sheet1!$B$1</c:f>
              <c:strCache>
                <c:ptCount val="1"/>
                <c:pt idx="0">
                  <c:v>Column1</c:v>
                </c:pt>
              </c:strCache>
            </c:strRef>
          </c:tx>
          <c:spPr>
            <a:solidFill>
              <a:schemeClr val="accent1"/>
            </a:solidFill>
            <a:ln w="57150">
              <a:noFill/>
            </a:ln>
            <a:effectLst>
              <a:innerShdw blurRad="152400" dist="50800" dir="13500000">
                <a:prstClr val="black">
                  <a:alpha val="40000"/>
                </a:prstClr>
              </a:innerShdw>
            </a:effectLst>
          </c:spPr>
          <c:invertIfNegative val="0"/>
          <c:dPt>
            <c:idx val="0"/>
            <c:invertIfNegative val="0"/>
            <c:bubble3D val="0"/>
            <c:spPr>
              <a:solidFill>
                <a:schemeClr val="accent1"/>
              </a:solidFill>
              <a:ln w="57150">
                <a:noFill/>
              </a:ln>
              <a:effectLst>
                <a:innerShdw blurRad="152400" dist="50800" dir="13500000">
                  <a:prstClr val="black">
                    <a:alpha val="40000"/>
                  </a:prstClr>
                </a:innerShdw>
              </a:effectLst>
            </c:spPr>
            <c:extLst>
              <c:ext xmlns:c16="http://schemas.microsoft.com/office/drawing/2014/chart" uri="{C3380CC4-5D6E-409C-BE32-E72D297353CC}">
                <c16:uniqueId val="{00000001-3903-9E4C-B219-F484C55E9FFA}"/>
              </c:ext>
            </c:extLst>
          </c:dPt>
          <c:dPt>
            <c:idx val="1"/>
            <c:invertIfNegative val="0"/>
            <c:bubble3D val="0"/>
            <c:spPr>
              <a:solidFill>
                <a:srgbClr val="E5005B"/>
              </a:solidFill>
              <a:ln w="57150">
                <a:noFill/>
              </a:ln>
              <a:effectLst>
                <a:innerShdw blurRad="152400" dist="50800" dir="13500000">
                  <a:prstClr val="black">
                    <a:alpha val="40000"/>
                  </a:prstClr>
                </a:innerShdw>
              </a:effectLst>
            </c:spPr>
            <c:extLst>
              <c:ext xmlns:c16="http://schemas.microsoft.com/office/drawing/2014/chart" uri="{C3380CC4-5D6E-409C-BE32-E72D297353CC}">
                <c16:uniqueId val="{00000003-3903-9E4C-B219-F484C55E9FFA}"/>
              </c:ext>
            </c:extLst>
          </c:dPt>
          <c:dPt>
            <c:idx val="2"/>
            <c:invertIfNegative val="0"/>
            <c:bubble3D val="0"/>
            <c:spPr>
              <a:solidFill>
                <a:schemeClr val="bg1">
                  <a:lumMod val="50000"/>
                </a:schemeClr>
              </a:solidFill>
              <a:ln w="57150">
                <a:noFill/>
              </a:ln>
              <a:effectLst>
                <a:innerShdw blurRad="152400" dist="50800" dir="13500000">
                  <a:prstClr val="black">
                    <a:alpha val="40000"/>
                  </a:prstClr>
                </a:innerShdw>
              </a:effectLst>
            </c:spPr>
            <c:extLst>
              <c:ext xmlns:c16="http://schemas.microsoft.com/office/drawing/2014/chart" uri="{C3380CC4-5D6E-409C-BE32-E72D297353CC}">
                <c16:uniqueId val="{00000005-3903-9E4C-B219-F484C55E9FFA}"/>
              </c:ext>
            </c:extLst>
          </c:dPt>
          <c:cat>
            <c:strRef>
              <c:f>Sheet1!$A$2:$A$4</c:f>
              <c:strCache>
                <c:ptCount val="3"/>
                <c:pt idx="0">
                  <c:v>Yes</c:v>
                </c:pt>
                <c:pt idx="1">
                  <c:v>No</c:v>
                </c:pt>
                <c:pt idx="2">
                  <c:v>Not at all</c:v>
                </c:pt>
              </c:strCache>
            </c:strRef>
          </c:cat>
          <c:val>
            <c:numRef>
              <c:f>Sheet1!$B$2:$B$4</c:f>
              <c:numCache>
                <c:formatCode>0%</c:formatCode>
                <c:ptCount val="3"/>
                <c:pt idx="0">
                  <c:v>0.4</c:v>
                </c:pt>
                <c:pt idx="1">
                  <c:v>0.33</c:v>
                </c:pt>
                <c:pt idx="2">
                  <c:v>0.27</c:v>
                </c:pt>
              </c:numCache>
            </c:numRef>
          </c:val>
          <c:extLst>
            <c:ext xmlns:c16="http://schemas.microsoft.com/office/drawing/2014/chart" uri="{C3380CC4-5D6E-409C-BE32-E72D297353CC}">
              <c16:uniqueId val="{0000000E-3903-9E4C-B219-F484C55E9FFA}"/>
            </c:ext>
          </c:extLst>
        </c:ser>
        <c:dLbls>
          <c:showLegendKey val="0"/>
          <c:showVal val="0"/>
          <c:showCatName val="0"/>
          <c:showSerName val="0"/>
          <c:showPercent val="0"/>
          <c:showBubbleSize val="0"/>
        </c:dLbls>
        <c:gapWidth val="20"/>
        <c:overlap val="100"/>
        <c:axId val="1704155008"/>
        <c:axId val="1704491200"/>
      </c:barChart>
      <c:valAx>
        <c:axId val="1704491200"/>
        <c:scaling>
          <c:orientation val="minMax"/>
          <c:max val="0.4"/>
        </c:scaling>
        <c:delete val="0"/>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04155008"/>
        <c:crosses val="autoZero"/>
        <c:crossBetween val="between"/>
      </c:valAx>
      <c:catAx>
        <c:axId val="1704155008"/>
        <c:scaling>
          <c:orientation val="maxMin"/>
        </c:scaling>
        <c:delete val="1"/>
        <c:axPos val="l"/>
        <c:numFmt formatCode="General" sourceLinked="1"/>
        <c:majorTickMark val="out"/>
        <c:minorTickMark val="none"/>
        <c:tickLblPos val="nextTo"/>
        <c:crossAx val="170449120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020312843504445E-2"/>
          <c:y val="5.1272245346318877E-2"/>
          <c:w val="0.85677966482829371"/>
          <c:h val="0.82244241598343437"/>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a:innerShdw blurRad="152400" dist="50800" dir="13500000">
                <a:prstClr val="black">
                  <a:alpha val="40000"/>
                </a:prstClr>
              </a:innerShdw>
            </a:effectLst>
          </c:spPr>
          <c:invertIfNegative val="0"/>
          <c:dPt>
            <c:idx val="0"/>
            <c:invertIfNegative val="0"/>
            <c:bubble3D val="0"/>
            <c:spPr>
              <a:solidFill>
                <a:schemeClr val="accent1"/>
              </a:solidFill>
              <a:ln>
                <a:noFill/>
              </a:ln>
              <a:effectLst>
                <a:innerShdw blurRad="152400" dist="50800" dir="13500000">
                  <a:prstClr val="black">
                    <a:alpha val="40000"/>
                  </a:prstClr>
                </a:innerShdw>
              </a:effectLst>
            </c:spPr>
            <c:extLst>
              <c:ext xmlns:c16="http://schemas.microsoft.com/office/drawing/2014/chart" uri="{C3380CC4-5D6E-409C-BE32-E72D297353CC}">
                <c16:uniqueId val="{00000001-A705-1F4A-8509-FA7E85AF42BE}"/>
              </c:ext>
            </c:extLst>
          </c:dPt>
          <c:dPt>
            <c:idx val="1"/>
            <c:invertIfNegative val="0"/>
            <c:bubble3D val="0"/>
            <c:spPr>
              <a:solidFill>
                <a:srgbClr val="F599A2"/>
              </a:solidFill>
              <a:ln>
                <a:noFill/>
              </a:ln>
              <a:effectLst>
                <a:innerShdw blurRad="152400" dist="50800" dir="13500000">
                  <a:prstClr val="black">
                    <a:alpha val="40000"/>
                  </a:prstClr>
                </a:innerShdw>
              </a:effectLst>
            </c:spPr>
            <c:extLst>
              <c:ext xmlns:c16="http://schemas.microsoft.com/office/drawing/2014/chart" uri="{C3380CC4-5D6E-409C-BE32-E72D297353CC}">
                <c16:uniqueId val="{00000006-D082-3F45-902A-ADA80631818A}"/>
              </c:ext>
            </c:extLst>
          </c:dPt>
          <c:dPt>
            <c:idx val="2"/>
            <c:invertIfNegative val="0"/>
            <c:bubble3D val="0"/>
            <c:spPr>
              <a:solidFill>
                <a:schemeClr val="accent6"/>
              </a:solidFill>
              <a:ln>
                <a:noFill/>
              </a:ln>
              <a:effectLst>
                <a:innerShdw blurRad="152400" dist="50800" dir="13500000">
                  <a:prstClr val="black">
                    <a:alpha val="40000"/>
                  </a:prstClr>
                </a:innerShdw>
              </a:effectLst>
            </c:spPr>
            <c:extLst>
              <c:ext xmlns:c16="http://schemas.microsoft.com/office/drawing/2014/chart" uri="{C3380CC4-5D6E-409C-BE32-E72D297353CC}">
                <c16:uniqueId val="{00000003-A705-1F4A-8509-FA7E85AF42BE}"/>
              </c:ext>
            </c:extLst>
          </c:dPt>
          <c:dPt>
            <c:idx val="3"/>
            <c:invertIfNegative val="0"/>
            <c:bubble3D val="0"/>
            <c:spPr>
              <a:solidFill>
                <a:schemeClr val="accent5">
                  <a:lumMod val="60000"/>
                  <a:lumOff val="40000"/>
                </a:schemeClr>
              </a:solidFill>
              <a:ln>
                <a:noFill/>
              </a:ln>
              <a:effectLst>
                <a:innerShdw blurRad="152400" dist="50800" dir="13500000">
                  <a:prstClr val="black">
                    <a:alpha val="40000"/>
                  </a:prstClr>
                </a:innerShdw>
              </a:effectLst>
            </c:spPr>
            <c:extLst>
              <c:ext xmlns:c16="http://schemas.microsoft.com/office/drawing/2014/chart" uri="{C3380CC4-5D6E-409C-BE32-E72D297353CC}">
                <c16:uniqueId val="{00000005-D082-3F45-902A-ADA80631818A}"/>
              </c:ext>
            </c:extLst>
          </c:dPt>
          <c:dPt>
            <c:idx val="4"/>
            <c:invertIfNegative val="0"/>
            <c:bubble3D val="0"/>
            <c:spPr>
              <a:solidFill>
                <a:schemeClr val="accent5">
                  <a:lumMod val="75000"/>
                </a:schemeClr>
              </a:solidFill>
              <a:ln>
                <a:noFill/>
              </a:ln>
              <a:effectLst>
                <a:innerShdw blurRad="152400" dist="50800" dir="13500000">
                  <a:prstClr val="black">
                    <a:alpha val="40000"/>
                  </a:prstClr>
                </a:innerShdw>
              </a:effectLst>
            </c:spPr>
            <c:extLst>
              <c:ext xmlns:c16="http://schemas.microsoft.com/office/drawing/2014/chart" uri="{C3380CC4-5D6E-409C-BE32-E72D297353CC}">
                <c16:uniqueId val="{0000000A-6D57-AB4A-AD6E-E02ACACAD21C}"/>
              </c:ext>
            </c:extLst>
          </c:dPt>
          <c:dPt>
            <c:idx val="5"/>
            <c:invertIfNegative val="0"/>
            <c:bubble3D val="0"/>
            <c:spPr>
              <a:solidFill>
                <a:schemeClr val="accent5"/>
              </a:solidFill>
              <a:ln>
                <a:noFill/>
              </a:ln>
              <a:effectLst>
                <a:innerShdw blurRad="152400" dist="50800" dir="13500000">
                  <a:prstClr val="black">
                    <a:alpha val="40000"/>
                  </a:prstClr>
                </a:innerShdw>
              </a:effectLst>
            </c:spPr>
            <c:extLst>
              <c:ext xmlns:c16="http://schemas.microsoft.com/office/drawing/2014/chart" uri="{C3380CC4-5D6E-409C-BE32-E72D297353CC}">
                <c16:uniqueId val="{00000004-D082-3F45-902A-ADA80631818A}"/>
              </c:ext>
            </c:extLst>
          </c:dPt>
          <c:cat>
            <c:strRef>
              <c:f>Sheet1!$A$2:$A$7</c:f>
              <c:strCache>
                <c:ptCount val="6"/>
                <c:pt idx="0">
                  <c:v>Nothing bothered me</c:v>
                </c:pt>
                <c:pt idx="1">
                  <c:v>Something else</c:v>
                </c:pt>
                <c:pt idx="2">
                  <c:v>Not knowing what was happening</c:v>
                </c:pt>
                <c:pt idx="3">
                  <c:v>Not having enough to do</c:v>
                </c:pt>
                <c:pt idx="4">
                  <c:v>Noise from other people</c:v>
                </c:pt>
                <c:pt idx="5">
                  <c:v>How long you had to wait</c:v>
                </c:pt>
              </c:strCache>
            </c:strRef>
          </c:cat>
          <c:val>
            <c:numRef>
              <c:f>Sheet1!$B$2:$B$7</c:f>
              <c:numCache>
                <c:formatCode>0%</c:formatCode>
                <c:ptCount val="6"/>
                <c:pt idx="0">
                  <c:v>0.15</c:v>
                </c:pt>
                <c:pt idx="1">
                  <c:v>0.09</c:v>
                </c:pt>
                <c:pt idx="2">
                  <c:v>0.2</c:v>
                </c:pt>
                <c:pt idx="3">
                  <c:v>0.16</c:v>
                </c:pt>
                <c:pt idx="4">
                  <c:v>0.12</c:v>
                </c:pt>
                <c:pt idx="5">
                  <c:v>0.28000000000000003</c:v>
                </c:pt>
              </c:numCache>
            </c:numRef>
          </c:val>
          <c:extLst>
            <c:ext xmlns:c16="http://schemas.microsoft.com/office/drawing/2014/chart" uri="{C3380CC4-5D6E-409C-BE32-E72D297353CC}">
              <c16:uniqueId val="{00000004-A705-1F4A-8509-FA7E85AF42BE}"/>
            </c:ext>
          </c:extLst>
        </c:ser>
        <c:dLbls>
          <c:showLegendKey val="0"/>
          <c:showVal val="0"/>
          <c:showCatName val="0"/>
          <c:showSerName val="0"/>
          <c:showPercent val="0"/>
          <c:showBubbleSize val="0"/>
        </c:dLbls>
        <c:gapWidth val="13"/>
        <c:overlap val="-50"/>
        <c:axId val="1597712847"/>
        <c:axId val="1597714495"/>
      </c:barChart>
      <c:catAx>
        <c:axId val="1597712847"/>
        <c:scaling>
          <c:orientation val="minMax"/>
        </c:scaling>
        <c:delete val="1"/>
        <c:axPos val="l"/>
        <c:numFmt formatCode="General" sourceLinked="1"/>
        <c:majorTickMark val="none"/>
        <c:minorTickMark val="none"/>
        <c:tickLblPos val="nextTo"/>
        <c:crossAx val="1597714495"/>
        <c:crosses val="autoZero"/>
        <c:auto val="1"/>
        <c:lblAlgn val="ctr"/>
        <c:lblOffset val="100"/>
        <c:noMultiLvlLbl val="0"/>
      </c:catAx>
      <c:valAx>
        <c:axId val="159771449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97712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cmpd="sng">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55D7A5-DE06-43E4-BA2F-5306CAF7EDE1}" type="datetimeFigureOut">
              <a:rPr lang="en-GB" smtClean="0"/>
              <a:t>21/05/2025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66BBAB-28DD-40D1-8548-05C1CECFE778}" type="slidenum">
              <a:rPr lang="en-GB" smtClean="0"/>
              <a:t>‹#›</a:t>
            </a:fld>
            <a:endParaRPr lang="en-GB"/>
          </a:p>
        </p:txBody>
      </p:sp>
    </p:spTree>
    <p:extLst>
      <p:ext uri="{BB962C8B-B14F-4D97-AF65-F5344CB8AC3E}">
        <p14:creationId xmlns:p14="http://schemas.microsoft.com/office/powerpoint/2010/main" val="4050556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rgbClr val="000000"/>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tx1"/>
                </a:solidFill>
              </a:rPr>
              <a:t>1. Please insert your trust’s logo in the top right and delete the placeholder. It will need to be in PNG or SVG format or </a:t>
            </a:r>
            <a:r>
              <a:rPr lang="en-GB" dirty="0"/>
              <a:t>the white background will show behind it.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2. To edit the chart, right click on the chart, select “edit data”. This will open up Excel where you will see a table with the responses and current figures. You need to change all the data to reflect the results for your trust and this will automatically update the figures on the graph when you go back into </a:t>
            </a:r>
            <a:r>
              <a:rPr lang="en-GB" sz="1200" dirty="0" err="1">
                <a:solidFill>
                  <a:schemeClr val="tx1"/>
                </a:solidFill>
              </a:rPr>
              <a:t>Powerpoint</a:t>
            </a:r>
            <a:r>
              <a:rPr lang="en-GB" sz="1200" dirty="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dirty="0">
                <a:solidFill>
                  <a:schemeClr val="tx1"/>
                </a:solidFill>
              </a:rPr>
              <a:t>3. Please update the graph percentages, to reflect your trust’s results.</a:t>
            </a:r>
          </a:p>
          <a:p>
            <a:endParaRPr lang="en-GB" dirty="0">
              <a:solidFill>
                <a:schemeClr val="tx1"/>
              </a:solidFill>
            </a:endParaRPr>
          </a:p>
          <a:p>
            <a:r>
              <a:rPr lang="en-GB" sz="1200" dirty="0">
                <a:solidFill>
                  <a:schemeClr val="tx1"/>
                </a:solidFill>
              </a:rPr>
              <a:t>4. Please enter your trust’s name on the footer</a:t>
            </a:r>
            <a:r>
              <a:rPr lang="en-GB" dirty="0">
                <a:solidFill>
                  <a:schemeClr val="tx1"/>
                </a:solidFill>
              </a:rPr>
              <a:t> and</a:t>
            </a:r>
            <a:r>
              <a:rPr lang="en-GB" sz="1200" dirty="0">
                <a:solidFill>
                  <a:schemeClr val="tx1"/>
                </a:solidFill>
              </a:rPr>
              <a:t> update the figures to reflect your trust’s responses.</a:t>
            </a:r>
          </a:p>
        </p:txBody>
      </p:sp>
      <p:sp>
        <p:nvSpPr>
          <p:cNvPr id="4" name="Slide Number Placeholder 3"/>
          <p:cNvSpPr>
            <a:spLocks noGrp="1"/>
          </p:cNvSpPr>
          <p:nvPr>
            <p:ph type="sldNum" sz="quarter" idx="5"/>
          </p:nvPr>
        </p:nvSpPr>
        <p:spPr/>
        <p:txBody>
          <a:bodyPr/>
          <a:lstStyle/>
          <a:p>
            <a:fld id="{6A66BBAB-28DD-40D1-8548-05C1CECFE778}" type="slidenum">
              <a:rPr lang="en-GB" smtClean="0"/>
              <a:t>1</a:t>
            </a:fld>
            <a:endParaRPr lang="en-GB"/>
          </a:p>
        </p:txBody>
      </p:sp>
    </p:spTree>
    <p:extLst>
      <p:ext uri="{BB962C8B-B14F-4D97-AF65-F5344CB8AC3E}">
        <p14:creationId xmlns:p14="http://schemas.microsoft.com/office/powerpoint/2010/main" val="2400408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tx1"/>
                </a:solidFill>
              </a:rPr>
              <a:t>1. Please insert your trust’s logo in the top right and delete the placeholder. It will need to be in PNG or SVG format or </a:t>
            </a:r>
            <a:r>
              <a:rPr lang="en-GB" dirty="0"/>
              <a:t>the white background will show behind it.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2. To edit the charts, right click on the chart, select “edit data”. This will open up Excel where you will see a table with the responses and current figures. You need to change all the data to reflect the results for your trust and this will automatically update the figures on the graph when you go back into </a:t>
            </a:r>
            <a:r>
              <a:rPr lang="en-GB" sz="1200" dirty="0" err="1">
                <a:solidFill>
                  <a:schemeClr val="tx1"/>
                </a:solidFill>
              </a:rPr>
              <a:t>Powerpoint</a:t>
            </a:r>
            <a:r>
              <a:rPr lang="en-GB" sz="1200" dirty="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dirty="0">
                <a:solidFill>
                  <a:schemeClr val="tx1"/>
                </a:solidFill>
              </a:rPr>
              <a:t>3. Please update the graph percentages, to reflect your trust’s results.</a:t>
            </a:r>
          </a:p>
          <a:p>
            <a:endParaRPr lang="en-GB" dirty="0">
              <a:solidFill>
                <a:schemeClr val="tx1"/>
              </a:solidFill>
            </a:endParaRPr>
          </a:p>
          <a:p>
            <a:r>
              <a:rPr lang="en-GB" sz="1200" dirty="0">
                <a:solidFill>
                  <a:schemeClr val="tx1"/>
                </a:solidFill>
              </a:rPr>
              <a:t>4. Please enter your trust’s name on the footer</a:t>
            </a:r>
            <a:r>
              <a:rPr lang="en-GB" dirty="0">
                <a:solidFill>
                  <a:schemeClr val="tx1"/>
                </a:solidFill>
              </a:rPr>
              <a:t> and</a:t>
            </a:r>
            <a:r>
              <a:rPr lang="en-GB" sz="1200" dirty="0">
                <a:solidFill>
                  <a:schemeClr val="tx1"/>
                </a:solidFill>
              </a:rPr>
              <a:t> update the figures to reflect your trust’s responses.</a:t>
            </a:r>
          </a:p>
          <a:p>
            <a:endParaRPr lang="en-US" dirty="0"/>
          </a:p>
        </p:txBody>
      </p:sp>
      <p:sp>
        <p:nvSpPr>
          <p:cNvPr id="4" name="Slide Number Placeholder 3"/>
          <p:cNvSpPr>
            <a:spLocks noGrp="1"/>
          </p:cNvSpPr>
          <p:nvPr>
            <p:ph type="sldNum" sz="quarter" idx="5"/>
          </p:nvPr>
        </p:nvSpPr>
        <p:spPr/>
        <p:txBody>
          <a:bodyPr/>
          <a:lstStyle/>
          <a:p>
            <a:fld id="{6A66BBAB-28DD-40D1-8548-05C1CECFE778}" type="slidenum">
              <a:rPr lang="en-GB" smtClean="0"/>
              <a:t>10</a:t>
            </a:fld>
            <a:endParaRPr lang="en-GB"/>
          </a:p>
        </p:txBody>
      </p:sp>
    </p:spTree>
    <p:extLst>
      <p:ext uri="{BB962C8B-B14F-4D97-AF65-F5344CB8AC3E}">
        <p14:creationId xmlns:p14="http://schemas.microsoft.com/office/powerpoint/2010/main" val="126216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30263"/>
            <a:ext cx="5486400" cy="3086100"/>
          </a:xfrm>
        </p:spPr>
      </p:sp>
      <p:sp>
        <p:nvSpPr>
          <p:cNvPr id="3" name="Notes Placeholder 2"/>
          <p:cNvSpPr>
            <a:spLocks noGrp="1"/>
          </p:cNvSpPr>
          <p:nvPr>
            <p:ph type="body" idx="1"/>
          </p:nvPr>
        </p:nvSpPr>
        <p:spPr/>
        <p:txBody>
          <a:bodyPr/>
          <a:lstStyle/>
          <a:p>
            <a:r>
              <a:rPr lang="en-GB" sz="1200" dirty="0">
                <a:solidFill>
                  <a:schemeClr val="tx1"/>
                </a:solidFill>
              </a:rPr>
              <a:t>1. Please insert your trust’s logo in the top right and delete the placeholder. It will need to be in PNG or SVG format or </a:t>
            </a:r>
            <a:r>
              <a:rPr lang="en-GB" dirty="0"/>
              <a:t>the white background will show behind it.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2. To edit the charts, right click on the chart, select “edit data”. This will open up Excel where you will see a table with the responses and current figures. You need to change all the data to reflect the results for your trust and this will automatically update the figures on the graph when you go back into </a:t>
            </a:r>
            <a:r>
              <a:rPr lang="en-GB" sz="1200" dirty="0" err="1">
                <a:solidFill>
                  <a:schemeClr val="tx1"/>
                </a:solidFill>
              </a:rPr>
              <a:t>Powerpoint</a:t>
            </a:r>
            <a:r>
              <a:rPr lang="en-GB" sz="1200" dirty="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dirty="0">
                <a:solidFill>
                  <a:schemeClr val="tx1"/>
                </a:solidFill>
              </a:rPr>
              <a:t>3. Please update the graph percentages, to reflect your trust’s results.</a:t>
            </a:r>
          </a:p>
          <a:p>
            <a:endParaRPr lang="en-GB" dirty="0">
              <a:solidFill>
                <a:schemeClr val="tx1"/>
              </a:solidFill>
            </a:endParaRPr>
          </a:p>
          <a:p>
            <a:r>
              <a:rPr lang="en-GB" sz="1200" dirty="0">
                <a:solidFill>
                  <a:schemeClr val="tx1"/>
                </a:solidFill>
              </a:rPr>
              <a:t>4. Please enter your trust’s name on the footer</a:t>
            </a:r>
            <a:r>
              <a:rPr lang="en-GB" dirty="0">
                <a:solidFill>
                  <a:schemeClr val="tx1"/>
                </a:solidFill>
              </a:rPr>
              <a:t> and</a:t>
            </a:r>
            <a:r>
              <a:rPr lang="en-GB" sz="1200" dirty="0">
                <a:solidFill>
                  <a:schemeClr val="tx1"/>
                </a:solidFill>
              </a:rPr>
              <a:t> update the figures to reflect your trust’s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endParaRPr>
          </a:p>
        </p:txBody>
      </p:sp>
      <p:sp>
        <p:nvSpPr>
          <p:cNvPr id="4" name="Slide Number Placeholder 3"/>
          <p:cNvSpPr>
            <a:spLocks noGrp="1"/>
          </p:cNvSpPr>
          <p:nvPr>
            <p:ph type="sldNum" sz="quarter" idx="5"/>
          </p:nvPr>
        </p:nvSpPr>
        <p:spPr/>
        <p:txBody>
          <a:bodyPr/>
          <a:lstStyle/>
          <a:p>
            <a:fld id="{6A66BBAB-28DD-40D1-8548-05C1CECFE778}" type="slidenum">
              <a:rPr lang="en-GB" smtClean="0"/>
              <a:t>2</a:t>
            </a:fld>
            <a:endParaRPr lang="en-GB"/>
          </a:p>
        </p:txBody>
      </p:sp>
    </p:spTree>
    <p:extLst>
      <p:ext uri="{BB962C8B-B14F-4D97-AF65-F5344CB8AC3E}">
        <p14:creationId xmlns:p14="http://schemas.microsoft.com/office/powerpoint/2010/main" val="3523172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tx1"/>
                </a:solidFill>
              </a:rPr>
              <a:t>1. Please insert your trust’s logo in the top right and delete the placeholder. It will need to be in PNG or SVG format or </a:t>
            </a:r>
            <a:r>
              <a:rPr lang="en-GB" dirty="0"/>
              <a:t>the white background will show behind it.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2. To edit the charts, right click on the chart, select “edit data”. This will open up Excel where you will see a table with the responses and current figures. You need to change all the data to reflect the results for your trust and this will automatically update the figures on the graph when you go back into </a:t>
            </a:r>
            <a:r>
              <a:rPr lang="en-GB" sz="1200" dirty="0" err="1">
                <a:solidFill>
                  <a:schemeClr val="tx1"/>
                </a:solidFill>
              </a:rPr>
              <a:t>Powerpoint</a:t>
            </a:r>
            <a:r>
              <a:rPr lang="en-GB" sz="1200" dirty="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dirty="0">
                <a:solidFill>
                  <a:schemeClr val="tx1"/>
                </a:solidFill>
              </a:rPr>
              <a:t>3. Please update the graph percentages, to reflect your trust’s results.</a:t>
            </a:r>
          </a:p>
          <a:p>
            <a:endParaRPr lang="en-GB" dirty="0">
              <a:solidFill>
                <a:schemeClr val="tx1"/>
              </a:solidFill>
            </a:endParaRPr>
          </a:p>
          <a:p>
            <a:r>
              <a:rPr lang="en-GB" sz="1200" dirty="0">
                <a:solidFill>
                  <a:schemeClr val="tx1"/>
                </a:solidFill>
              </a:rPr>
              <a:t>4. Please enter your trust’s name on the footer</a:t>
            </a:r>
            <a:r>
              <a:rPr lang="en-GB" dirty="0">
                <a:solidFill>
                  <a:schemeClr val="tx1"/>
                </a:solidFill>
              </a:rPr>
              <a:t> and</a:t>
            </a:r>
            <a:r>
              <a:rPr lang="en-GB" sz="1200" dirty="0">
                <a:solidFill>
                  <a:schemeClr val="tx1"/>
                </a:solidFill>
              </a:rPr>
              <a:t> update the figures to reflect your trust’s responses.</a:t>
            </a:r>
          </a:p>
          <a:p>
            <a:endParaRPr lang="en-US" dirty="0"/>
          </a:p>
        </p:txBody>
      </p:sp>
      <p:sp>
        <p:nvSpPr>
          <p:cNvPr id="4" name="Slide Number Placeholder 3"/>
          <p:cNvSpPr>
            <a:spLocks noGrp="1"/>
          </p:cNvSpPr>
          <p:nvPr>
            <p:ph type="sldNum" sz="quarter" idx="5"/>
          </p:nvPr>
        </p:nvSpPr>
        <p:spPr/>
        <p:txBody>
          <a:bodyPr/>
          <a:lstStyle/>
          <a:p>
            <a:fld id="{6A66BBAB-28DD-40D1-8548-05C1CECFE778}" type="slidenum">
              <a:rPr lang="en-GB" smtClean="0"/>
              <a:t>3</a:t>
            </a:fld>
            <a:endParaRPr lang="en-GB"/>
          </a:p>
        </p:txBody>
      </p:sp>
    </p:spTree>
    <p:extLst>
      <p:ext uri="{BB962C8B-B14F-4D97-AF65-F5344CB8AC3E}">
        <p14:creationId xmlns:p14="http://schemas.microsoft.com/office/powerpoint/2010/main" val="592852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tx1"/>
                </a:solidFill>
              </a:rPr>
              <a:t>1. Please insert your trust’s logo in the top right and delete the placeholder. It will need to be in PNG or SVG format or </a:t>
            </a:r>
            <a:r>
              <a:rPr lang="en-GB" dirty="0"/>
              <a:t>the white background will show behind it.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2. To edit the chart, right click on the chart, select “edit data”. This will open up Excel where you will see a table with the responses and current figures. You need to change all the data to reflect the results for your trust and this will automatically update the figures on the graph when you go back into </a:t>
            </a:r>
            <a:r>
              <a:rPr lang="en-GB" sz="1200" dirty="0" err="1">
                <a:solidFill>
                  <a:schemeClr val="tx1"/>
                </a:solidFill>
              </a:rPr>
              <a:t>Powerpoint</a:t>
            </a:r>
            <a:r>
              <a:rPr lang="en-GB" sz="1200" dirty="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dirty="0">
                <a:solidFill>
                  <a:schemeClr val="tx1"/>
                </a:solidFill>
              </a:rPr>
              <a:t>3. Please update the graph percentages, to reflect your trust’s results.</a:t>
            </a:r>
          </a:p>
          <a:p>
            <a:endParaRPr lang="en-GB" dirty="0">
              <a:solidFill>
                <a:schemeClr val="tx1"/>
              </a:solidFill>
            </a:endParaRPr>
          </a:p>
          <a:p>
            <a:r>
              <a:rPr lang="en-GB" sz="1200" dirty="0">
                <a:solidFill>
                  <a:schemeClr val="tx1"/>
                </a:solidFill>
              </a:rPr>
              <a:t>4. Please enter your trust’s name on the footer</a:t>
            </a:r>
            <a:r>
              <a:rPr lang="en-GB" dirty="0">
                <a:solidFill>
                  <a:schemeClr val="tx1"/>
                </a:solidFill>
              </a:rPr>
              <a:t> and</a:t>
            </a:r>
            <a:r>
              <a:rPr lang="en-GB" sz="1200" dirty="0">
                <a:solidFill>
                  <a:schemeClr val="tx1"/>
                </a:solidFill>
              </a:rPr>
              <a:t> update the figures to reflect your trust’s responses.</a:t>
            </a:r>
          </a:p>
          <a:p>
            <a:endParaRPr lang="en-US" dirty="0"/>
          </a:p>
        </p:txBody>
      </p:sp>
      <p:sp>
        <p:nvSpPr>
          <p:cNvPr id="4" name="Slide Number Placeholder 3"/>
          <p:cNvSpPr>
            <a:spLocks noGrp="1"/>
          </p:cNvSpPr>
          <p:nvPr>
            <p:ph type="sldNum" sz="quarter" idx="5"/>
          </p:nvPr>
        </p:nvSpPr>
        <p:spPr/>
        <p:txBody>
          <a:bodyPr/>
          <a:lstStyle/>
          <a:p>
            <a:fld id="{6A66BBAB-28DD-40D1-8548-05C1CECFE778}" type="slidenum">
              <a:rPr lang="en-GB" smtClean="0"/>
              <a:t>4</a:t>
            </a:fld>
            <a:endParaRPr lang="en-GB"/>
          </a:p>
        </p:txBody>
      </p:sp>
    </p:spTree>
    <p:extLst>
      <p:ext uri="{BB962C8B-B14F-4D97-AF65-F5344CB8AC3E}">
        <p14:creationId xmlns:p14="http://schemas.microsoft.com/office/powerpoint/2010/main" val="1673628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tx1"/>
                </a:solidFill>
              </a:rPr>
              <a:t>1. Please insert your trust’s logo in the top right and delete the placeholder. It will need to be in PNG or SVG format or </a:t>
            </a:r>
            <a:r>
              <a:rPr lang="en-GB" dirty="0"/>
              <a:t>the white background will show behind it.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2. To edit the charts, right click on the chart, select “edit data”. This will open up Excel where you will see a table with the responses and current figures. You need to change all the data to reflect the results for your trust and this will automatically update the figures on the graph when you go back into </a:t>
            </a:r>
            <a:r>
              <a:rPr lang="en-GB" sz="1200" dirty="0" err="1">
                <a:solidFill>
                  <a:schemeClr val="tx1"/>
                </a:solidFill>
              </a:rPr>
              <a:t>Powerpoint</a:t>
            </a:r>
            <a:r>
              <a:rPr lang="en-GB" sz="1200" dirty="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dirty="0">
                <a:solidFill>
                  <a:schemeClr val="tx1"/>
                </a:solidFill>
              </a:rPr>
              <a:t>3. Please update the graph percentages, to reflect your trust’s results.</a:t>
            </a:r>
          </a:p>
          <a:p>
            <a:endParaRPr lang="en-GB" dirty="0">
              <a:solidFill>
                <a:schemeClr val="tx1"/>
              </a:solidFill>
            </a:endParaRPr>
          </a:p>
          <a:p>
            <a:r>
              <a:rPr lang="en-GB" sz="1200" dirty="0">
                <a:solidFill>
                  <a:schemeClr val="tx1"/>
                </a:solidFill>
              </a:rPr>
              <a:t>4. Please enter your trust’s name on the footer</a:t>
            </a:r>
            <a:r>
              <a:rPr lang="en-GB" dirty="0">
                <a:solidFill>
                  <a:schemeClr val="tx1"/>
                </a:solidFill>
              </a:rPr>
              <a:t> and</a:t>
            </a:r>
            <a:r>
              <a:rPr lang="en-GB" sz="1200" dirty="0">
                <a:solidFill>
                  <a:schemeClr val="tx1"/>
                </a:solidFill>
              </a:rPr>
              <a:t> update the figures to reflect your trust’s responses.</a:t>
            </a:r>
          </a:p>
          <a:p>
            <a:endParaRPr lang="en-US" dirty="0"/>
          </a:p>
        </p:txBody>
      </p:sp>
      <p:sp>
        <p:nvSpPr>
          <p:cNvPr id="4" name="Slide Number Placeholder 3"/>
          <p:cNvSpPr>
            <a:spLocks noGrp="1"/>
          </p:cNvSpPr>
          <p:nvPr>
            <p:ph type="sldNum" sz="quarter" idx="5"/>
          </p:nvPr>
        </p:nvSpPr>
        <p:spPr/>
        <p:txBody>
          <a:bodyPr/>
          <a:lstStyle/>
          <a:p>
            <a:fld id="{6A66BBAB-28DD-40D1-8548-05C1CECFE778}" type="slidenum">
              <a:rPr lang="en-GB" smtClean="0"/>
              <a:t>5</a:t>
            </a:fld>
            <a:endParaRPr lang="en-GB"/>
          </a:p>
        </p:txBody>
      </p:sp>
    </p:spTree>
    <p:extLst>
      <p:ext uri="{BB962C8B-B14F-4D97-AF65-F5344CB8AC3E}">
        <p14:creationId xmlns:p14="http://schemas.microsoft.com/office/powerpoint/2010/main" val="2546023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tx1"/>
                </a:solidFill>
              </a:rPr>
              <a:t>1. Please insert your trust’s logo in the top right and delete the placeholder. It will need to be in PNG or SVG format or </a:t>
            </a:r>
            <a:r>
              <a:rPr lang="en-GB" dirty="0"/>
              <a:t>the white background will show behind it.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2. To edit the chart, right click on the chart, select “edit data”. This will open up Excel where you will see a table with the responses and current figures. You need to change all the data to reflect the results for your trust and this will automatically update the figures on the graph when you go back into </a:t>
            </a:r>
            <a:r>
              <a:rPr lang="en-GB" sz="1200" dirty="0" err="1">
                <a:solidFill>
                  <a:schemeClr val="tx1"/>
                </a:solidFill>
              </a:rPr>
              <a:t>Powerpoint</a:t>
            </a:r>
            <a:r>
              <a:rPr lang="en-GB" sz="1200" dirty="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dirty="0">
                <a:solidFill>
                  <a:schemeClr val="tx1"/>
                </a:solidFill>
              </a:rPr>
              <a:t>3. Please update the graph percentages, to reflect your trust’s results.</a:t>
            </a:r>
          </a:p>
          <a:p>
            <a:endParaRPr lang="en-GB" dirty="0">
              <a:solidFill>
                <a:schemeClr val="tx1"/>
              </a:solidFill>
            </a:endParaRPr>
          </a:p>
          <a:p>
            <a:r>
              <a:rPr lang="en-GB" sz="1200" dirty="0">
                <a:solidFill>
                  <a:schemeClr val="tx1"/>
                </a:solidFill>
              </a:rPr>
              <a:t>4. Please enter your trust’s name on the footer</a:t>
            </a:r>
            <a:r>
              <a:rPr lang="en-GB" dirty="0">
                <a:solidFill>
                  <a:schemeClr val="tx1"/>
                </a:solidFill>
              </a:rPr>
              <a:t> and</a:t>
            </a:r>
            <a:r>
              <a:rPr lang="en-GB" sz="1200" dirty="0">
                <a:solidFill>
                  <a:schemeClr val="tx1"/>
                </a:solidFill>
              </a:rPr>
              <a:t> update the figures to reflect your trust’s responses.</a:t>
            </a:r>
          </a:p>
          <a:p>
            <a:endParaRPr lang="en-US" dirty="0"/>
          </a:p>
        </p:txBody>
      </p:sp>
      <p:sp>
        <p:nvSpPr>
          <p:cNvPr id="4" name="Slide Number Placeholder 3"/>
          <p:cNvSpPr>
            <a:spLocks noGrp="1"/>
          </p:cNvSpPr>
          <p:nvPr>
            <p:ph type="sldNum" sz="quarter" idx="5"/>
          </p:nvPr>
        </p:nvSpPr>
        <p:spPr/>
        <p:txBody>
          <a:bodyPr/>
          <a:lstStyle/>
          <a:p>
            <a:fld id="{6A66BBAB-28DD-40D1-8548-05C1CECFE778}" type="slidenum">
              <a:rPr lang="en-GB" smtClean="0"/>
              <a:t>6</a:t>
            </a:fld>
            <a:endParaRPr lang="en-GB"/>
          </a:p>
        </p:txBody>
      </p:sp>
    </p:spTree>
    <p:extLst>
      <p:ext uri="{BB962C8B-B14F-4D97-AF65-F5344CB8AC3E}">
        <p14:creationId xmlns:p14="http://schemas.microsoft.com/office/powerpoint/2010/main" val="2108094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tx1"/>
                </a:solidFill>
              </a:rPr>
              <a:t>1. Please insert your trust’s logo in the top right and delete the placeholder. It will need to be in PNG or SVG format or </a:t>
            </a:r>
            <a:r>
              <a:rPr lang="en-GB" dirty="0"/>
              <a:t>the white background will show behind it.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2. To edit the charts, right click on the chart, select “edit data”. This will open up Excel where you will see a table with the responses and current figures. You need to change all the data to reflect the results for your trust and this will automatically update the figures on the graph when you go back into </a:t>
            </a:r>
            <a:r>
              <a:rPr lang="en-GB" sz="1200" dirty="0" err="1">
                <a:solidFill>
                  <a:schemeClr val="tx1"/>
                </a:solidFill>
              </a:rPr>
              <a:t>Powerpoint</a:t>
            </a:r>
            <a:r>
              <a:rPr lang="en-GB" sz="1200" dirty="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dirty="0">
                <a:solidFill>
                  <a:schemeClr val="tx1"/>
                </a:solidFill>
              </a:rPr>
              <a:t>3. Please update the graph percentages, to reflect your trust’s results.</a:t>
            </a:r>
          </a:p>
          <a:p>
            <a:endParaRPr lang="en-GB" dirty="0">
              <a:solidFill>
                <a:schemeClr val="tx1"/>
              </a:solidFill>
            </a:endParaRPr>
          </a:p>
          <a:p>
            <a:r>
              <a:rPr lang="en-GB" sz="1200" dirty="0">
                <a:solidFill>
                  <a:schemeClr val="tx1"/>
                </a:solidFill>
              </a:rPr>
              <a:t>4. Please enter your trust’s name on the footer</a:t>
            </a:r>
            <a:r>
              <a:rPr lang="en-GB" dirty="0">
                <a:solidFill>
                  <a:schemeClr val="tx1"/>
                </a:solidFill>
              </a:rPr>
              <a:t> and</a:t>
            </a:r>
            <a:r>
              <a:rPr lang="en-GB" sz="1200" dirty="0">
                <a:solidFill>
                  <a:schemeClr val="tx1"/>
                </a:solidFill>
              </a:rPr>
              <a:t> update the figures to reflect your trust’s responses.</a:t>
            </a:r>
          </a:p>
          <a:p>
            <a:endParaRPr lang="en-US" dirty="0"/>
          </a:p>
        </p:txBody>
      </p:sp>
      <p:sp>
        <p:nvSpPr>
          <p:cNvPr id="4" name="Slide Number Placeholder 3"/>
          <p:cNvSpPr>
            <a:spLocks noGrp="1"/>
          </p:cNvSpPr>
          <p:nvPr>
            <p:ph type="sldNum" sz="quarter" idx="5"/>
          </p:nvPr>
        </p:nvSpPr>
        <p:spPr/>
        <p:txBody>
          <a:bodyPr/>
          <a:lstStyle/>
          <a:p>
            <a:fld id="{6A66BBAB-28DD-40D1-8548-05C1CECFE778}" type="slidenum">
              <a:rPr lang="en-GB" smtClean="0"/>
              <a:t>7</a:t>
            </a:fld>
            <a:endParaRPr lang="en-GB"/>
          </a:p>
        </p:txBody>
      </p:sp>
    </p:spTree>
    <p:extLst>
      <p:ext uri="{BB962C8B-B14F-4D97-AF65-F5344CB8AC3E}">
        <p14:creationId xmlns:p14="http://schemas.microsoft.com/office/powerpoint/2010/main" val="1776431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tx1"/>
                </a:solidFill>
              </a:rPr>
              <a:t>1. Please insert your trust’s logo in the top right and delete the placeholder. It will need to be in PNG or SVG format or </a:t>
            </a:r>
            <a:r>
              <a:rPr lang="en-GB" dirty="0"/>
              <a:t>the white background will show behind it.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2. To edit the charts, right click on the chart, select “edit data”. This will open up Excel where you will see a table with the responses and current figures. You need to change all the data to reflect the results for your trust and this will automatically update the figures on the graph when you go back into </a:t>
            </a:r>
            <a:r>
              <a:rPr lang="en-GB" sz="1200" dirty="0" err="1">
                <a:solidFill>
                  <a:schemeClr val="tx1"/>
                </a:solidFill>
              </a:rPr>
              <a:t>Powerpoint</a:t>
            </a:r>
            <a:r>
              <a:rPr lang="en-GB" sz="1200" dirty="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dirty="0">
                <a:solidFill>
                  <a:schemeClr val="tx1"/>
                </a:solidFill>
              </a:rPr>
              <a:t>3. Please update the graph percentages, to reflect your trust’s results.</a:t>
            </a:r>
          </a:p>
          <a:p>
            <a:endParaRPr lang="en-GB" dirty="0">
              <a:solidFill>
                <a:schemeClr val="tx1"/>
              </a:solidFill>
            </a:endParaRPr>
          </a:p>
          <a:p>
            <a:r>
              <a:rPr lang="en-GB" sz="1200" dirty="0">
                <a:solidFill>
                  <a:schemeClr val="tx1"/>
                </a:solidFill>
              </a:rPr>
              <a:t>4. Please enter your trust’s name on the footer</a:t>
            </a:r>
            <a:r>
              <a:rPr lang="en-GB" dirty="0">
                <a:solidFill>
                  <a:schemeClr val="tx1"/>
                </a:solidFill>
              </a:rPr>
              <a:t> and</a:t>
            </a:r>
            <a:r>
              <a:rPr lang="en-GB" sz="1200" dirty="0">
                <a:solidFill>
                  <a:schemeClr val="tx1"/>
                </a:solidFill>
              </a:rPr>
              <a:t> update the figures to reflect your trust’s responses.</a:t>
            </a:r>
          </a:p>
          <a:p>
            <a:endParaRPr lang="en-US" dirty="0"/>
          </a:p>
        </p:txBody>
      </p:sp>
      <p:sp>
        <p:nvSpPr>
          <p:cNvPr id="4" name="Slide Number Placeholder 3"/>
          <p:cNvSpPr>
            <a:spLocks noGrp="1"/>
          </p:cNvSpPr>
          <p:nvPr>
            <p:ph type="sldNum" sz="quarter" idx="5"/>
          </p:nvPr>
        </p:nvSpPr>
        <p:spPr/>
        <p:txBody>
          <a:bodyPr/>
          <a:lstStyle/>
          <a:p>
            <a:fld id="{6A66BBAB-28DD-40D1-8548-05C1CECFE778}" type="slidenum">
              <a:rPr lang="en-GB" smtClean="0"/>
              <a:t>8</a:t>
            </a:fld>
            <a:endParaRPr lang="en-GB"/>
          </a:p>
        </p:txBody>
      </p:sp>
    </p:spTree>
    <p:extLst>
      <p:ext uri="{BB962C8B-B14F-4D97-AF65-F5344CB8AC3E}">
        <p14:creationId xmlns:p14="http://schemas.microsoft.com/office/powerpoint/2010/main" val="36375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tx1"/>
                </a:solidFill>
              </a:rPr>
              <a:t>1. Please insert your trust’s logo in the top right and delete the placeholder. It will need to be in PNG or SVG format or </a:t>
            </a:r>
            <a:r>
              <a:rPr lang="en-GB" dirty="0"/>
              <a:t>the white background will show behind it.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2. To edit the charts, right click on the chart, select “edit data”. This will open up Excel where you will see a table with the responses and current figures. You need to change all the data to reflect the results for your trust and this will automatically update the figures on the graph when you go back into </a:t>
            </a:r>
            <a:r>
              <a:rPr lang="en-GB" sz="1200" dirty="0" err="1">
                <a:solidFill>
                  <a:schemeClr val="tx1"/>
                </a:solidFill>
              </a:rPr>
              <a:t>Powerpoint</a:t>
            </a:r>
            <a:r>
              <a:rPr lang="en-GB" sz="1200" dirty="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dirty="0">
                <a:solidFill>
                  <a:schemeClr val="tx1"/>
                </a:solidFill>
              </a:rPr>
              <a:t>3. Please update the graph percentages, to reflect your trust’s results.</a:t>
            </a:r>
          </a:p>
          <a:p>
            <a:endParaRPr lang="en-GB" dirty="0">
              <a:solidFill>
                <a:schemeClr val="tx1"/>
              </a:solidFill>
            </a:endParaRPr>
          </a:p>
          <a:p>
            <a:r>
              <a:rPr lang="en-GB" sz="1200" dirty="0">
                <a:solidFill>
                  <a:schemeClr val="tx1"/>
                </a:solidFill>
              </a:rPr>
              <a:t>4. Please enter your trust’s name on the footer</a:t>
            </a:r>
            <a:r>
              <a:rPr lang="en-GB" dirty="0">
                <a:solidFill>
                  <a:schemeClr val="tx1"/>
                </a:solidFill>
              </a:rPr>
              <a:t> and</a:t>
            </a:r>
            <a:r>
              <a:rPr lang="en-GB" sz="1200" dirty="0">
                <a:solidFill>
                  <a:schemeClr val="tx1"/>
                </a:solidFill>
              </a:rPr>
              <a:t> update the figures to reflect your trust’s responses.</a:t>
            </a:r>
          </a:p>
          <a:p>
            <a:endParaRPr lang="en-US" dirty="0"/>
          </a:p>
        </p:txBody>
      </p:sp>
      <p:sp>
        <p:nvSpPr>
          <p:cNvPr id="4" name="Slide Number Placeholder 3"/>
          <p:cNvSpPr>
            <a:spLocks noGrp="1"/>
          </p:cNvSpPr>
          <p:nvPr>
            <p:ph type="sldNum" sz="quarter" idx="5"/>
          </p:nvPr>
        </p:nvSpPr>
        <p:spPr/>
        <p:txBody>
          <a:bodyPr/>
          <a:lstStyle/>
          <a:p>
            <a:fld id="{6A66BBAB-28DD-40D1-8548-05C1CECFE778}" type="slidenum">
              <a:rPr lang="en-GB" smtClean="0"/>
              <a:t>9</a:t>
            </a:fld>
            <a:endParaRPr lang="en-GB"/>
          </a:p>
        </p:txBody>
      </p:sp>
    </p:spTree>
    <p:extLst>
      <p:ext uri="{BB962C8B-B14F-4D97-AF65-F5344CB8AC3E}">
        <p14:creationId xmlns:p14="http://schemas.microsoft.com/office/powerpoint/2010/main" val="1370517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lear">
    <p:spTree>
      <p:nvGrpSpPr>
        <p:cNvPr id="1" name=""/>
        <p:cNvGrpSpPr/>
        <p:nvPr/>
      </p:nvGrpSpPr>
      <p:grpSpPr>
        <a:xfrm>
          <a:off x="0" y="0"/>
          <a:ext cx="0" cy="0"/>
          <a:chOff x="0" y="0"/>
          <a:chExt cx="0" cy="0"/>
        </a:xfrm>
      </p:grpSpPr>
      <p:pic>
        <p:nvPicPr>
          <p:cNvPr id="2" name="Picture 72">
            <a:extLst>
              <a:ext uri="{FF2B5EF4-FFF2-40B4-BE49-F238E27FC236}">
                <a16:creationId xmlns:a16="http://schemas.microsoft.com/office/drawing/2014/main" id="{7EB8283F-C71B-2D3B-B4F9-E0EE04EFBA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711450" y="453601"/>
            <a:ext cx="6372098" cy="805265"/>
          </a:xfrm>
          <a:prstGeom prst="rect">
            <a:avLst/>
          </a:prstGeom>
        </p:spPr>
      </p:pic>
    </p:spTree>
    <p:extLst>
      <p:ext uri="{BB962C8B-B14F-4D97-AF65-F5344CB8AC3E}">
        <p14:creationId xmlns:p14="http://schemas.microsoft.com/office/powerpoint/2010/main" val="199468234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60000"/>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b">
            <a:noAutofit/>
          </a:bodyPr>
          <a:lstStyle/>
          <a:p>
            <a:r>
              <a:rPr lang="en-GB" dirty="0"/>
              <a:t>Slide title</a:t>
            </a:r>
            <a:br>
              <a:rPr lang="en-GB" dirty="0"/>
            </a:br>
            <a:r>
              <a:rPr lang="en-GB" dirty="0"/>
              <a:t>room for two lines</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dirty="0"/>
              <a:t>Click to change the text styles on the slide master</a:t>
            </a:r>
          </a:p>
          <a:p>
            <a:pPr lvl="1"/>
            <a:r>
              <a:rPr lang="en-GB" dirty="0"/>
              <a:t>Text level 1</a:t>
            </a:r>
          </a:p>
          <a:p>
            <a:pPr lvl="2"/>
            <a:r>
              <a:rPr lang="en-GB" dirty="0"/>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dirty="0"/>
              <a:t> </a:t>
            </a:r>
          </a:p>
        </p:txBody>
      </p:sp>
    </p:spTree>
    <p:extLst>
      <p:ext uri="{BB962C8B-B14F-4D97-AF65-F5344CB8AC3E}">
        <p14:creationId xmlns:p14="http://schemas.microsoft.com/office/powerpoint/2010/main" val="1773641256"/>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p:titleStyle>
    <p:body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1400" b="0"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124">
          <p15:clr>
            <a:srgbClr val="5ACBF0"/>
          </p15:clr>
        </p15:guide>
        <p15:guide id="20" orient="horz" pos="68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0.png"/><Relationship Id="rId7" Type="http://schemas.openxmlformats.org/officeDocument/2006/relationships/image" Target="../media/image30.sv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chart" Target="../charts/chart16.xml"/><Relationship Id="rId10" Type="http://schemas.openxmlformats.org/officeDocument/2006/relationships/image" Target="../media/image32.svg"/><Relationship Id="rId4" Type="http://schemas.openxmlformats.org/officeDocument/2006/relationships/image" Target="../media/image4.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hart" Target="../charts/chart2.xml"/><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chart" Target="../charts/chart3.xml"/><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chart" Target="../charts/chart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8.xml"/><Relationship Id="rId5" Type="http://schemas.openxmlformats.org/officeDocument/2006/relationships/image" Target="../media/image4.png"/><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chart" Target="../charts/chart10.xml"/><Relationship Id="rId9" Type="http://schemas.openxmlformats.org/officeDocument/2006/relationships/image" Target="../media/image19.svg"/></Relationships>
</file>

<file path=ppt/slides/_rels/slide8.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image" Target="../media/image20.png"/><Relationship Id="rId7" Type="http://schemas.openxmlformats.org/officeDocument/2006/relationships/image" Target="../media/image22.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chart" Target="../charts/chart12.xml"/><Relationship Id="rId10" Type="http://schemas.openxmlformats.org/officeDocument/2006/relationships/image" Target="../media/image24.svg"/><Relationship Id="rId4" Type="http://schemas.openxmlformats.org/officeDocument/2006/relationships/image" Target="../media/image4.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image" Target="../media/image20.png"/><Relationship Id="rId7" Type="http://schemas.openxmlformats.org/officeDocument/2006/relationships/image" Target="../media/image26.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chart" Target="../charts/chart14.xml"/><Relationship Id="rId10" Type="http://schemas.openxmlformats.org/officeDocument/2006/relationships/image" Target="../media/image28.svg"/><Relationship Id="rId4" Type="http://schemas.openxmlformats.org/officeDocument/2006/relationships/image" Target="../media/image4.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FFFE98A-070C-4B94-7BE1-DBDC9D3C21E4}"/>
              </a:ext>
            </a:extLst>
          </p:cNvPr>
          <p:cNvSpPr txBox="1"/>
          <p:nvPr/>
        </p:nvSpPr>
        <p:spPr>
          <a:xfrm>
            <a:off x="442913" y="6392547"/>
            <a:ext cx="10157541" cy="17177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GB" sz="1100" dirty="0">
                <a:latin typeface="Arial"/>
              </a:rPr>
              <a:t>A </a:t>
            </a:r>
            <a:r>
              <a:rPr kumimoji="0" lang="en-GB" sz="1100" b="0" i="0" u="none" strike="noStrike" kern="1200" cap="none" spc="0" normalizeH="0" baseline="0" noProof="0" dirty="0">
                <a:ln>
                  <a:noFill/>
                </a:ln>
                <a:effectLst/>
                <a:uLnTx/>
                <a:uFillTx/>
                <a:latin typeface="Arial"/>
                <a:ea typeface="+mn-ea"/>
                <a:cs typeface="+mn-cs"/>
              </a:rPr>
              <a:t>total of </a:t>
            </a:r>
            <a:r>
              <a:rPr kumimoji="0" lang="en-GB" sz="1100" b="0" i="0" u="none" strike="noStrike" kern="1200" cap="none" spc="0" normalizeH="0" baseline="0" noProof="0" dirty="0" err="1">
                <a:ln>
                  <a:noFill/>
                </a:ln>
                <a:effectLst/>
                <a:uLnTx/>
                <a:uFillTx/>
                <a:latin typeface="Arial"/>
                <a:ea typeface="+mn-ea"/>
                <a:cs typeface="+mn-cs"/>
              </a:rPr>
              <a:t>xxxx</a:t>
            </a:r>
            <a:r>
              <a:rPr kumimoji="0" lang="en-GB" sz="1100" b="0" i="0" u="none" strike="noStrike" kern="1200" cap="none" spc="0" normalizeH="0" baseline="0" noProof="0" dirty="0">
                <a:ln>
                  <a:noFill/>
                </a:ln>
                <a:effectLst/>
                <a:uLnTx/>
                <a:uFillTx/>
                <a:latin typeface="Arial"/>
                <a:ea typeface="+mn-ea"/>
                <a:cs typeface="+mn-cs"/>
              </a:rPr>
              <a:t> responses were received from </a:t>
            </a:r>
            <a:r>
              <a:rPr lang="en-GB" sz="1100" dirty="0" err="1">
                <a:latin typeface="Arial"/>
              </a:rPr>
              <a:t>xxxxx</a:t>
            </a:r>
            <a:r>
              <a:rPr kumimoji="0" lang="en-GB" sz="1100" b="0" i="0" u="none" strike="noStrike" kern="1200" cap="none" spc="0" normalizeH="0" baseline="0" noProof="0" dirty="0">
                <a:ln>
                  <a:noFill/>
                </a:ln>
                <a:effectLst/>
                <a:uLnTx/>
                <a:uFillTx/>
                <a:latin typeface="Arial"/>
                <a:ea typeface="+mn-ea"/>
                <a:cs typeface="+mn-cs"/>
              </a:rPr>
              <a:t> at [Trust Name] during </a:t>
            </a:r>
            <a:r>
              <a:rPr kumimoji="0" lang="en-GB" sz="1100" b="0" i="0" u="none" strike="noStrike" kern="1200" cap="none" spc="0" normalizeH="0" baseline="0" noProof="0" dirty="0" err="1">
                <a:ln>
                  <a:noFill/>
                </a:ln>
                <a:effectLst/>
                <a:uLnTx/>
                <a:uFillTx/>
                <a:latin typeface="Arial"/>
                <a:ea typeface="+mn-ea"/>
                <a:cs typeface="+mn-cs"/>
              </a:rPr>
              <a:t>xxxxx</a:t>
            </a:r>
            <a:r>
              <a:rPr kumimoji="0" lang="en-GB" sz="1100" b="0" i="0" u="none" strike="noStrike" kern="1200" cap="none" spc="0" normalizeH="0" baseline="0" noProof="0" dirty="0">
                <a:ln>
                  <a:noFill/>
                </a:ln>
                <a:effectLst/>
                <a:uLnTx/>
                <a:uFillTx/>
                <a:latin typeface="Arial"/>
                <a:ea typeface="+mn-ea"/>
                <a:cs typeface="+mn-cs"/>
              </a:rPr>
              <a:t> and </a:t>
            </a:r>
            <a:r>
              <a:rPr kumimoji="0" lang="en-GB" sz="1100" b="0" i="0" u="none" strike="noStrike" kern="1200" cap="none" spc="0" normalizeH="0" baseline="0" noProof="0" dirty="0" err="1">
                <a:ln>
                  <a:noFill/>
                </a:ln>
                <a:effectLst/>
                <a:uLnTx/>
                <a:uFillTx/>
                <a:latin typeface="Arial"/>
                <a:ea typeface="+mn-ea"/>
                <a:cs typeface="+mn-cs"/>
              </a:rPr>
              <a:t>xxxxx</a:t>
            </a:r>
            <a:endParaRPr kumimoji="0" lang="en-GB" sz="1100" b="0" i="0" u="none" strike="noStrike" kern="1200" cap="none" spc="0" normalizeH="0" baseline="0" noProof="0" dirty="0">
              <a:ln>
                <a:noFill/>
              </a:ln>
              <a:effectLst/>
              <a:uLnTx/>
              <a:uFillTx/>
              <a:latin typeface="Arial"/>
              <a:ea typeface="+mn-ea"/>
              <a:cs typeface="+mn-cs"/>
            </a:endParaRPr>
          </a:p>
        </p:txBody>
      </p:sp>
      <p:sp>
        <p:nvSpPr>
          <p:cNvPr id="16" name="TextBox 15">
            <a:extLst>
              <a:ext uri="{FF2B5EF4-FFF2-40B4-BE49-F238E27FC236}">
                <a16:creationId xmlns:a16="http://schemas.microsoft.com/office/drawing/2014/main" id="{BD8F23C1-4B40-DB73-BC92-835E00EE994D}"/>
              </a:ext>
            </a:extLst>
          </p:cNvPr>
          <p:cNvSpPr txBox="1">
            <a:spLocks/>
          </p:cNvSpPr>
          <p:nvPr/>
        </p:nvSpPr>
        <p:spPr>
          <a:xfrm>
            <a:off x="9791699" y="454295"/>
            <a:ext cx="1957389" cy="851515"/>
          </a:xfrm>
          <a:prstGeom prst="rect">
            <a:avLst/>
          </a:prstGeom>
          <a:noFill/>
          <a:ln>
            <a:solidFill>
              <a:schemeClr val="bg1">
                <a:lumMod val="50000"/>
              </a:schemeClr>
            </a:solidFill>
          </a:ln>
        </p:spPr>
        <p:txBody>
          <a:bodyPr wrap="square" lIns="0" tIns="0" rIns="0" bIns="0" rtlCol="0" anchor="ctr" anchorCtr="0">
            <a:spAutoFit/>
          </a:bodyPr>
          <a:lstStyle/>
          <a:p>
            <a:pPr algn="ctr">
              <a:spcBef>
                <a:spcPts val="400"/>
              </a:spcBef>
              <a:spcAft>
                <a:spcPts val="400"/>
              </a:spcAft>
            </a:pPr>
            <a:endParaRPr lang="en-GB" sz="1400" dirty="0">
              <a:solidFill>
                <a:schemeClr val="bg1">
                  <a:lumMod val="50000"/>
                </a:schemeClr>
              </a:solidFill>
            </a:endParaRPr>
          </a:p>
          <a:p>
            <a:pPr algn="ctr">
              <a:spcBef>
                <a:spcPts val="400"/>
              </a:spcBef>
              <a:spcAft>
                <a:spcPts val="400"/>
              </a:spcAft>
            </a:pPr>
            <a:r>
              <a:rPr lang="en-GB" sz="1400" dirty="0">
                <a:solidFill>
                  <a:schemeClr val="bg1">
                    <a:lumMod val="50000"/>
                  </a:schemeClr>
                </a:solidFill>
              </a:rPr>
              <a:t>Trust  Logo</a:t>
            </a:r>
          </a:p>
          <a:p>
            <a:pPr algn="ctr">
              <a:spcBef>
                <a:spcPts val="400"/>
              </a:spcBef>
              <a:spcAft>
                <a:spcPts val="400"/>
              </a:spcAft>
            </a:pPr>
            <a:endParaRPr lang="en-GB" sz="1400" dirty="0">
              <a:solidFill>
                <a:schemeClr val="bg1">
                  <a:lumMod val="50000"/>
                </a:schemeClr>
              </a:solidFill>
            </a:endParaRPr>
          </a:p>
        </p:txBody>
      </p:sp>
      <p:sp>
        <p:nvSpPr>
          <p:cNvPr id="8" name="Title 6">
            <a:extLst>
              <a:ext uri="{FF2B5EF4-FFF2-40B4-BE49-F238E27FC236}">
                <a16:creationId xmlns:a16="http://schemas.microsoft.com/office/drawing/2014/main" id="{E87B8C5F-DEA4-6B50-8574-5E14EE8EF51D}"/>
              </a:ext>
            </a:extLst>
          </p:cNvPr>
          <p:cNvSpPr txBox="1">
            <a:spLocks/>
          </p:cNvSpPr>
          <p:nvPr/>
        </p:nvSpPr>
        <p:spPr>
          <a:xfrm>
            <a:off x="442913" y="1984644"/>
            <a:ext cx="5970857" cy="1039900"/>
          </a:xfrm>
          <a:prstGeom prst="rect">
            <a:avLst/>
          </a:prstGeom>
          <a:noFill/>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spcAft>
                <a:spcPts val="800"/>
              </a:spcAft>
            </a:pPr>
            <a:r>
              <a:rPr lang="en-GB" sz="2400" dirty="0">
                <a:effectLst/>
                <a:latin typeface="Arial" panose="020B0604020202020204" pitchFamily="34" charset="0"/>
                <a:ea typeface="Aptos" panose="020B0004020202020204" pitchFamily="34" charset="0"/>
              </a:rPr>
              <a:t>Were you given enough privacy when you were receiving care and treatment?</a:t>
            </a:r>
          </a:p>
          <a:p>
            <a:pPr>
              <a:lnSpc>
                <a:spcPts val="1200"/>
              </a:lnSpc>
              <a:spcAft>
                <a:spcPts val="800"/>
              </a:spcAft>
            </a:pPr>
            <a:r>
              <a:rPr lang="en-GB" sz="1600" dirty="0">
                <a:solidFill>
                  <a:schemeClr val="bg1">
                    <a:lumMod val="50000"/>
                  </a:schemeClr>
                </a:solidFill>
                <a:effectLst/>
                <a:latin typeface="Arial" panose="020B0604020202020204" pitchFamily="34" charset="0"/>
              </a:rPr>
              <a:t>Question c10</a:t>
            </a:r>
            <a:r>
              <a:rPr lang="en-GB" sz="1600" dirty="0">
                <a:solidFill>
                  <a:schemeClr val="bg1">
                    <a:lumMod val="50000"/>
                  </a:schemeClr>
                </a:solidFill>
                <a:effectLst/>
              </a:rPr>
              <a:t> </a:t>
            </a:r>
            <a:endParaRPr lang="en-GB" sz="1600" dirty="0">
              <a:solidFill>
                <a:schemeClr val="bg1">
                  <a:lumMod val="50000"/>
                </a:schemeClr>
              </a:solidFill>
              <a:latin typeface="+mn-lt"/>
            </a:endParaRPr>
          </a:p>
        </p:txBody>
      </p:sp>
      <p:grpSp>
        <p:nvGrpSpPr>
          <p:cNvPr id="50" name="Group 49">
            <a:extLst>
              <a:ext uri="{FF2B5EF4-FFF2-40B4-BE49-F238E27FC236}">
                <a16:creationId xmlns:a16="http://schemas.microsoft.com/office/drawing/2014/main" id="{0B27B0DD-6B96-C203-20D5-2D35BC20FCDA}"/>
              </a:ext>
            </a:extLst>
          </p:cNvPr>
          <p:cNvGrpSpPr/>
          <p:nvPr/>
        </p:nvGrpSpPr>
        <p:grpSpPr>
          <a:xfrm>
            <a:off x="3745616" y="3863846"/>
            <a:ext cx="2264566" cy="1995841"/>
            <a:chOff x="4819578" y="2716290"/>
            <a:chExt cx="1654492" cy="1320371"/>
          </a:xfrm>
        </p:grpSpPr>
        <p:sp>
          <p:nvSpPr>
            <p:cNvPr id="53" name="TextBox 52">
              <a:extLst>
                <a:ext uri="{FF2B5EF4-FFF2-40B4-BE49-F238E27FC236}">
                  <a16:creationId xmlns:a16="http://schemas.microsoft.com/office/drawing/2014/main" id="{57FA231F-4470-14E3-A44D-8FE6BF7C35CD}"/>
                </a:ext>
              </a:extLst>
            </p:cNvPr>
            <p:cNvSpPr txBox="1"/>
            <p:nvPr/>
          </p:nvSpPr>
          <p:spPr>
            <a:xfrm>
              <a:off x="4826102" y="2716290"/>
              <a:ext cx="682518" cy="330575"/>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lang="en-GB" sz="3200" b="1" spc="-100" dirty="0">
                  <a:solidFill>
                    <a:schemeClr val="accent1"/>
                  </a:solidFill>
                  <a:latin typeface="Arial"/>
                  <a:ea typeface="Segoe UI" panose="020B0502040204020203" pitchFamily="34" charset="0"/>
                  <a:cs typeface="Segoe UI" panose="020B0502040204020203" pitchFamily="34" charset="0"/>
                </a:rPr>
                <a:t>2</a:t>
              </a:r>
              <a:r>
                <a:rPr kumimoji="0" lang="en-GB" sz="3200" b="1" i="0" u="none" strike="noStrike" kern="1200" cap="none" spc="-100" normalizeH="0" noProof="0" dirty="0">
                  <a:ln>
                    <a:noFill/>
                  </a:ln>
                  <a:solidFill>
                    <a:schemeClr val="accent1"/>
                  </a:solidFill>
                  <a:effectLst/>
                  <a:uLnTx/>
                  <a:uFillTx/>
                  <a:latin typeface="Arial"/>
                  <a:ea typeface="Segoe UI" panose="020B0502040204020203" pitchFamily="34" charset="0"/>
                  <a:cs typeface="Segoe UI" panose="020B0502040204020203" pitchFamily="34" charset="0"/>
                </a:rPr>
                <a:t>8%</a:t>
              </a:r>
            </a:p>
          </p:txBody>
        </p:sp>
        <p:sp>
          <p:nvSpPr>
            <p:cNvPr id="54" name="Title 6">
              <a:extLst>
                <a:ext uri="{FF2B5EF4-FFF2-40B4-BE49-F238E27FC236}">
                  <a16:creationId xmlns:a16="http://schemas.microsoft.com/office/drawing/2014/main" id="{3DD4AF11-0DEC-9651-843E-AF6EA4AF7240}"/>
                </a:ext>
              </a:extLst>
            </p:cNvPr>
            <p:cNvSpPr txBox="1">
              <a:spLocks/>
            </p:cNvSpPr>
            <p:nvPr/>
          </p:nvSpPr>
          <p:spPr>
            <a:xfrm>
              <a:off x="5498843" y="2755434"/>
              <a:ext cx="832313" cy="217909"/>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pPr>
              <a:r>
                <a:rPr lang="en-GB" sz="1400" b="1" spc="-10" dirty="0">
                  <a:solidFill>
                    <a:schemeClr val="bg1">
                      <a:lumMod val="50000"/>
                    </a:schemeClr>
                  </a:solidFill>
                  <a:latin typeface="+mn-lt"/>
                </a:rPr>
                <a:t>Yes, always</a:t>
              </a:r>
            </a:p>
          </p:txBody>
        </p:sp>
        <p:sp>
          <p:nvSpPr>
            <p:cNvPr id="55" name="TextBox 54">
              <a:extLst>
                <a:ext uri="{FF2B5EF4-FFF2-40B4-BE49-F238E27FC236}">
                  <a16:creationId xmlns:a16="http://schemas.microsoft.com/office/drawing/2014/main" id="{C6102823-E216-6298-385A-52085126BA7B}"/>
                </a:ext>
              </a:extLst>
            </p:cNvPr>
            <p:cNvSpPr txBox="1"/>
            <p:nvPr/>
          </p:nvSpPr>
          <p:spPr>
            <a:xfrm>
              <a:off x="4819578" y="3211996"/>
              <a:ext cx="698517" cy="330575"/>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lang="en-GB" sz="3200" b="1" spc="-100" dirty="0">
                  <a:solidFill>
                    <a:schemeClr val="accent3"/>
                  </a:solidFill>
                  <a:latin typeface="Arial"/>
                  <a:ea typeface="Segoe UI" panose="020B0502040204020203" pitchFamily="34" charset="0"/>
                  <a:cs typeface="Segoe UI" panose="020B0502040204020203" pitchFamily="34" charset="0"/>
                </a:rPr>
                <a:t>45</a:t>
              </a:r>
              <a:r>
                <a:rPr kumimoji="0" lang="en-GB" sz="3200" b="1" i="0" u="none" strike="noStrike" kern="1200" cap="none" spc="-100" normalizeH="0" noProof="0" dirty="0">
                  <a:ln>
                    <a:noFill/>
                  </a:ln>
                  <a:solidFill>
                    <a:schemeClr val="accent3"/>
                  </a:solidFill>
                  <a:effectLst/>
                  <a:uLnTx/>
                  <a:uFillTx/>
                  <a:latin typeface="Arial"/>
                  <a:ea typeface="Segoe UI" panose="020B0502040204020203" pitchFamily="34" charset="0"/>
                  <a:cs typeface="Segoe UI" panose="020B0502040204020203" pitchFamily="34" charset="0"/>
                </a:rPr>
                <a:t>%</a:t>
              </a:r>
            </a:p>
          </p:txBody>
        </p:sp>
        <p:sp>
          <p:nvSpPr>
            <p:cNvPr id="56" name="Title 6">
              <a:extLst>
                <a:ext uri="{FF2B5EF4-FFF2-40B4-BE49-F238E27FC236}">
                  <a16:creationId xmlns:a16="http://schemas.microsoft.com/office/drawing/2014/main" id="{FEECAE71-53BD-C9A2-728E-01D42AF212F3}"/>
                </a:ext>
              </a:extLst>
            </p:cNvPr>
            <p:cNvSpPr txBox="1">
              <a:spLocks/>
            </p:cNvSpPr>
            <p:nvPr/>
          </p:nvSpPr>
          <p:spPr>
            <a:xfrm>
              <a:off x="5495852" y="3320181"/>
              <a:ext cx="978218" cy="141554"/>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00"/>
                </a:lnSpc>
              </a:pPr>
              <a:r>
                <a:rPr lang="en-GB" sz="1400" b="1" spc="-10" dirty="0">
                  <a:solidFill>
                    <a:schemeClr val="bg1">
                      <a:lumMod val="50000"/>
                    </a:schemeClr>
                  </a:solidFill>
                  <a:latin typeface="+mn-lt"/>
                </a:rPr>
                <a:t>Yes, sometimes</a:t>
              </a:r>
            </a:p>
          </p:txBody>
        </p:sp>
        <p:sp>
          <p:nvSpPr>
            <p:cNvPr id="57" name="TextBox 56">
              <a:extLst>
                <a:ext uri="{FF2B5EF4-FFF2-40B4-BE49-F238E27FC236}">
                  <a16:creationId xmlns:a16="http://schemas.microsoft.com/office/drawing/2014/main" id="{7AC7E0EB-EDC3-3559-BC0A-EED58251E948}"/>
                </a:ext>
              </a:extLst>
            </p:cNvPr>
            <p:cNvSpPr txBox="1"/>
            <p:nvPr/>
          </p:nvSpPr>
          <p:spPr>
            <a:xfrm>
              <a:off x="4819578" y="3706086"/>
              <a:ext cx="684302" cy="330575"/>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lang="en-GB" sz="3200" b="1" spc="-100" dirty="0">
                  <a:solidFill>
                    <a:schemeClr val="accent5"/>
                  </a:solidFill>
                  <a:latin typeface="Arial"/>
                  <a:ea typeface="Segoe UI" panose="020B0502040204020203" pitchFamily="34" charset="0"/>
                  <a:cs typeface="Segoe UI" panose="020B0502040204020203" pitchFamily="34" charset="0"/>
                </a:rPr>
                <a:t>27</a:t>
              </a:r>
              <a:r>
                <a:rPr kumimoji="0" lang="en-GB" sz="3200" b="1" i="0" u="none" strike="noStrike" kern="1200" cap="none" spc="-100" normalizeH="0" noProof="0" dirty="0">
                  <a:ln>
                    <a:noFill/>
                  </a:ln>
                  <a:solidFill>
                    <a:schemeClr val="accent5"/>
                  </a:solidFill>
                  <a:effectLst/>
                  <a:uLnTx/>
                  <a:uFillTx/>
                  <a:latin typeface="Arial"/>
                  <a:ea typeface="Segoe UI" panose="020B0502040204020203" pitchFamily="34" charset="0"/>
                  <a:cs typeface="Segoe UI" panose="020B0502040204020203" pitchFamily="34" charset="0"/>
                </a:rPr>
                <a:t>%</a:t>
              </a:r>
            </a:p>
          </p:txBody>
        </p:sp>
        <p:sp>
          <p:nvSpPr>
            <p:cNvPr id="58" name="Title 6">
              <a:extLst>
                <a:ext uri="{FF2B5EF4-FFF2-40B4-BE49-F238E27FC236}">
                  <a16:creationId xmlns:a16="http://schemas.microsoft.com/office/drawing/2014/main" id="{84F1A3A4-7B38-EBEE-F200-AADE1FBAB77A}"/>
                </a:ext>
              </a:extLst>
            </p:cNvPr>
            <p:cNvSpPr txBox="1">
              <a:spLocks/>
            </p:cNvSpPr>
            <p:nvPr/>
          </p:nvSpPr>
          <p:spPr>
            <a:xfrm>
              <a:off x="5498844" y="3811585"/>
              <a:ext cx="440933" cy="141554"/>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00"/>
                </a:lnSpc>
              </a:pPr>
              <a:r>
                <a:rPr lang="en-GB" sz="1400" b="1" spc="-10" dirty="0">
                  <a:solidFill>
                    <a:schemeClr val="bg1">
                      <a:lumMod val="50000"/>
                    </a:schemeClr>
                  </a:solidFill>
                  <a:latin typeface="+mn-lt"/>
                </a:rPr>
                <a:t>No</a:t>
              </a:r>
            </a:p>
          </p:txBody>
        </p:sp>
      </p:grpSp>
      <p:cxnSp>
        <p:nvCxnSpPr>
          <p:cNvPr id="76" name="Straight Connector 75">
            <a:extLst>
              <a:ext uri="{FF2B5EF4-FFF2-40B4-BE49-F238E27FC236}">
                <a16:creationId xmlns:a16="http://schemas.microsoft.com/office/drawing/2014/main" id="{13547DE6-7E61-8104-E456-407227438557}"/>
              </a:ext>
            </a:extLst>
          </p:cNvPr>
          <p:cNvCxnSpPr>
            <a:cxnSpLocks/>
          </p:cNvCxnSpPr>
          <p:nvPr/>
        </p:nvCxnSpPr>
        <p:spPr>
          <a:xfrm>
            <a:off x="442913" y="3706813"/>
            <a:ext cx="0" cy="22391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6BC0833-3E64-2032-32B1-AC7F76395F4C}"/>
              </a:ext>
            </a:extLst>
          </p:cNvPr>
          <p:cNvCxnSpPr>
            <a:cxnSpLocks/>
          </p:cNvCxnSpPr>
          <p:nvPr/>
        </p:nvCxnSpPr>
        <p:spPr>
          <a:xfrm flipH="1">
            <a:off x="442913" y="5958442"/>
            <a:ext cx="54689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D44E8DD-5767-8660-5A3F-FB948495EB61}"/>
              </a:ext>
            </a:extLst>
          </p:cNvPr>
          <p:cNvPicPr>
            <a:picLocks noChangeAspect="1"/>
          </p:cNvPicPr>
          <p:nvPr/>
        </p:nvPicPr>
        <p:blipFill rotWithShape="1">
          <a:blip r:embed="rId3">
            <a:extLst>
              <a:ext uri="{28A0092B-C50C-407E-A947-70E740481C1C}">
                <a14:useLocalDpi xmlns:a14="http://schemas.microsoft.com/office/drawing/2010/main" val="0"/>
              </a:ext>
            </a:extLst>
          </a:blip>
          <a:srcRect l="2474" t="15158" r="11175" b="16634"/>
          <a:stretch/>
        </p:blipFill>
        <p:spPr>
          <a:xfrm>
            <a:off x="64850" y="0"/>
            <a:ext cx="2438400" cy="1926077"/>
          </a:xfrm>
          <a:prstGeom prst="rect">
            <a:avLst/>
          </a:prstGeom>
        </p:spPr>
      </p:pic>
      <p:pic>
        <p:nvPicPr>
          <p:cNvPr id="73" name="Picture 72">
            <a:extLst>
              <a:ext uri="{FF2B5EF4-FFF2-40B4-BE49-F238E27FC236}">
                <a16:creationId xmlns:a16="http://schemas.microsoft.com/office/drawing/2014/main" id="{0A8C864D-D901-F710-06B3-3B20530E18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711450" y="453601"/>
            <a:ext cx="6372098" cy="805265"/>
          </a:xfrm>
          <a:prstGeom prst="rect">
            <a:avLst/>
          </a:prstGeom>
        </p:spPr>
      </p:pic>
      <p:pic>
        <p:nvPicPr>
          <p:cNvPr id="6" name="Picture 5">
            <a:extLst>
              <a:ext uri="{FF2B5EF4-FFF2-40B4-BE49-F238E27FC236}">
                <a16:creationId xmlns:a16="http://schemas.microsoft.com/office/drawing/2014/main" id="{79F26716-0F22-60A4-E372-FF28281D91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3908" y="1009476"/>
            <a:ext cx="6434577" cy="5515352"/>
          </a:xfrm>
          <a:prstGeom prst="rect">
            <a:avLst/>
          </a:prstGeom>
        </p:spPr>
      </p:pic>
      <p:graphicFrame>
        <p:nvGraphicFramePr>
          <p:cNvPr id="15" name="Chart 14">
            <a:extLst>
              <a:ext uri="{FF2B5EF4-FFF2-40B4-BE49-F238E27FC236}">
                <a16:creationId xmlns:a16="http://schemas.microsoft.com/office/drawing/2014/main" id="{85096B30-4CEA-98CA-0588-C4B3ED7CF2DB}"/>
              </a:ext>
            </a:extLst>
          </p:cNvPr>
          <p:cNvGraphicFramePr/>
          <p:nvPr>
            <p:extLst>
              <p:ext uri="{D42A27DB-BD31-4B8C-83A1-F6EECF244321}">
                <p14:modId xmlns:p14="http://schemas.microsoft.com/office/powerpoint/2010/main" val="3520881799"/>
              </p:ext>
            </p:extLst>
          </p:nvPr>
        </p:nvGraphicFramePr>
        <p:xfrm>
          <a:off x="196715" y="3581683"/>
          <a:ext cx="3779973" cy="272467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421951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FFFE98A-070C-4B94-7BE1-DBDC9D3C21E4}"/>
              </a:ext>
            </a:extLst>
          </p:cNvPr>
          <p:cNvSpPr txBox="1"/>
          <p:nvPr/>
        </p:nvSpPr>
        <p:spPr>
          <a:xfrm>
            <a:off x="442913" y="6392547"/>
            <a:ext cx="10157541" cy="17177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GB" sz="1100" dirty="0">
                <a:solidFill>
                  <a:schemeClr val="tx2"/>
                </a:solidFill>
                <a:latin typeface="Arial"/>
              </a:rPr>
              <a:t>A </a:t>
            </a:r>
            <a:r>
              <a:rPr kumimoji="0" lang="en-GB" sz="1100" b="0" i="0" u="none" strike="noStrike" kern="1200" cap="none" spc="0" normalizeH="0" baseline="0" noProof="0" dirty="0">
                <a:ln>
                  <a:noFill/>
                </a:ln>
                <a:solidFill>
                  <a:schemeClr val="tx2"/>
                </a:solidFill>
                <a:effectLst/>
                <a:uLnTx/>
                <a:uFillTx/>
                <a:latin typeface="Arial"/>
                <a:ea typeface="+mn-ea"/>
                <a:cs typeface="+mn-cs"/>
              </a:rPr>
              <a:t>total of </a:t>
            </a:r>
            <a:r>
              <a:rPr kumimoji="0" lang="en-GB" sz="1100" b="0" i="0" u="none" strike="noStrike" kern="1200" cap="none" spc="0" normalizeH="0" baseline="0" noProof="0" dirty="0" err="1">
                <a:ln>
                  <a:noFill/>
                </a:ln>
                <a:solidFill>
                  <a:schemeClr val="tx2"/>
                </a:solidFill>
                <a:effectLst/>
                <a:uLnTx/>
                <a:uFillTx/>
                <a:latin typeface="Arial"/>
                <a:ea typeface="+mn-ea"/>
                <a:cs typeface="+mn-cs"/>
              </a:rPr>
              <a:t>xxxx</a:t>
            </a:r>
            <a:r>
              <a:rPr kumimoji="0" lang="en-GB" sz="1100" b="0" i="0" u="none" strike="noStrike" kern="1200" cap="none" spc="0" normalizeH="0" baseline="0" noProof="0" dirty="0">
                <a:ln>
                  <a:noFill/>
                </a:ln>
                <a:solidFill>
                  <a:schemeClr val="tx2"/>
                </a:solidFill>
                <a:effectLst/>
                <a:uLnTx/>
                <a:uFillTx/>
                <a:latin typeface="Arial"/>
                <a:ea typeface="+mn-ea"/>
                <a:cs typeface="+mn-cs"/>
              </a:rPr>
              <a:t> responses were received from </a:t>
            </a:r>
            <a:r>
              <a:rPr lang="en-GB" sz="1100" dirty="0" err="1">
                <a:solidFill>
                  <a:schemeClr val="tx2"/>
                </a:solidFill>
                <a:latin typeface="Arial"/>
              </a:rPr>
              <a:t>xxxxx</a:t>
            </a:r>
            <a:r>
              <a:rPr kumimoji="0" lang="en-GB" sz="1100" b="0" i="0" u="none" strike="noStrike" kern="1200" cap="none" spc="0" normalizeH="0" baseline="0" noProof="0" dirty="0">
                <a:ln>
                  <a:noFill/>
                </a:ln>
                <a:solidFill>
                  <a:schemeClr val="tx2"/>
                </a:solidFill>
                <a:effectLst/>
                <a:uLnTx/>
                <a:uFillTx/>
                <a:latin typeface="Arial"/>
                <a:ea typeface="+mn-ea"/>
                <a:cs typeface="+mn-cs"/>
              </a:rPr>
              <a:t> at [Trust Name] during </a:t>
            </a:r>
            <a:r>
              <a:rPr kumimoji="0" lang="en-GB" sz="1100" b="0" i="0" u="none" strike="noStrike" kern="1200" cap="none" spc="0" normalizeH="0" baseline="0" noProof="0" dirty="0" err="1">
                <a:ln>
                  <a:noFill/>
                </a:ln>
                <a:solidFill>
                  <a:schemeClr val="tx2"/>
                </a:solidFill>
                <a:effectLst/>
                <a:uLnTx/>
                <a:uFillTx/>
                <a:latin typeface="Arial"/>
                <a:ea typeface="+mn-ea"/>
                <a:cs typeface="+mn-cs"/>
              </a:rPr>
              <a:t>xxxxx</a:t>
            </a:r>
            <a:r>
              <a:rPr kumimoji="0" lang="en-GB" sz="1100" b="0" i="0" u="none" strike="noStrike" kern="1200" cap="none" spc="0" normalizeH="0" baseline="0" noProof="0" dirty="0">
                <a:ln>
                  <a:noFill/>
                </a:ln>
                <a:solidFill>
                  <a:schemeClr val="tx2"/>
                </a:solidFill>
                <a:effectLst/>
                <a:uLnTx/>
                <a:uFillTx/>
                <a:latin typeface="Arial"/>
                <a:ea typeface="+mn-ea"/>
                <a:cs typeface="+mn-cs"/>
              </a:rPr>
              <a:t> and </a:t>
            </a:r>
            <a:r>
              <a:rPr kumimoji="0" lang="en-GB" sz="1100" b="0" i="0" u="none" strike="noStrike" kern="1200" cap="none" spc="0" normalizeH="0" baseline="0" noProof="0" dirty="0" err="1">
                <a:ln>
                  <a:noFill/>
                </a:ln>
                <a:solidFill>
                  <a:schemeClr val="tx2"/>
                </a:solidFill>
                <a:effectLst/>
                <a:uLnTx/>
                <a:uFillTx/>
                <a:latin typeface="Arial"/>
                <a:ea typeface="+mn-ea"/>
                <a:cs typeface="+mn-cs"/>
              </a:rPr>
              <a:t>xxxxx</a:t>
            </a:r>
            <a:endParaRPr kumimoji="0" lang="en-GB" sz="1100" b="0" i="0" u="none" strike="noStrike" kern="1200" cap="none" spc="0" normalizeH="0" baseline="0" noProof="0" dirty="0">
              <a:ln>
                <a:noFill/>
              </a:ln>
              <a:solidFill>
                <a:schemeClr val="tx2"/>
              </a:solidFill>
              <a:effectLst/>
              <a:uLnTx/>
              <a:uFillTx/>
              <a:latin typeface="Arial"/>
              <a:ea typeface="+mn-ea"/>
              <a:cs typeface="+mn-cs"/>
            </a:endParaRPr>
          </a:p>
        </p:txBody>
      </p:sp>
      <p:sp>
        <p:nvSpPr>
          <p:cNvPr id="16" name="TextBox 15">
            <a:extLst>
              <a:ext uri="{FF2B5EF4-FFF2-40B4-BE49-F238E27FC236}">
                <a16:creationId xmlns:a16="http://schemas.microsoft.com/office/drawing/2014/main" id="{BD8F23C1-4B40-DB73-BC92-835E00EE994D}"/>
              </a:ext>
            </a:extLst>
          </p:cNvPr>
          <p:cNvSpPr txBox="1">
            <a:spLocks/>
          </p:cNvSpPr>
          <p:nvPr/>
        </p:nvSpPr>
        <p:spPr>
          <a:xfrm>
            <a:off x="9791699" y="454295"/>
            <a:ext cx="1957389" cy="851515"/>
          </a:xfrm>
          <a:prstGeom prst="rect">
            <a:avLst/>
          </a:prstGeom>
          <a:noFill/>
          <a:ln>
            <a:solidFill>
              <a:schemeClr val="bg1">
                <a:lumMod val="50000"/>
              </a:schemeClr>
            </a:solidFill>
          </a:ln>
        </p:spPr>
        <p:txBody>
          <a:bodyPr wrap="square" lIns="0" tIns="0" rIns="0" bIns="0" rtlCol="0" anchor="ctr" anchorCtr="0">
            <a:spAutoFit/>
          </a:bodyPr>
          <a:lstStyle/>
          <a:p>
            <a:pPr algn="ctr">
              <a:spcBef>
                <a:spcPts val="400"/>
              </a:spcBef>
              <a:spcAft>
                <a:spcPts val="400"/>
              </a:spcAft>
            </a:pPr>
            <a:endParaRPr lang="en-GB" sz="1400" dirty="0">
              <a:solidFill>
                <a:schemeClr val="bg1">
                  <a:lumMod val="50000"/>
                </a:schemeClr>
              </a:solidFill>
            </a:endParaRPr>
          </a:p>
          <a:p>
            <a:pPr algn="ctr">
              <a:spcBef>
                <a:spcPts val="400"/>
              </a:spcBef>
              <a:spcAft>
                <a:spcPts val="400"/>
              </a:spcAft>
            </a:pPr>
            <a:r>
              <a:rPr lang="en-GB" sz="1400" dirty="0">
                <a:solidFill>
                  <a:schemeClr val="bg1">
                    <a:lumMod val="50000"/>
                  </a:schemeClr>
                </a:solidFill>
              </a:rPr>
              <a:t>Trust  Logo</a:t>
            </a:r>
          </a:p>
          <a:p>
            <a:pPr algn="ctr">
              <a:spcBef>
                <a:spcPts val="400"/>
              </a:spcBef>
              <a:spcAft>
                <a:spcPts val="400"/>
              </a:spcAft>
            </a:pPr>
            <a:endParaRPr lang="en-GB" sz="1400" dirty="0">
              <a:solidFill>
                <a:schemeClr val="bg1">
                  <a:lumMod val="50000"/>
                </a:schemeClr>
              </a:solidFill>
            </a:endParaRPr>
          </a:p>
        </p:txBody>
      </p:sp>
      <p:sp>
        <p:nvSpPr>
          <p:cNvPr id="8" name="Title 6">
            <a:extLst>
              <a:ext uri="{FF2B5EF4-FFF2-40B4-BE49-F238E27FC236}">
                <a16:creationId xmlns:a16="http://schemas.microsoft.com/office/drawing/2014/main" id="{E87B8C5F-DEA4-6B50-8574-5E14EE8EF51D}"/>
              </a:ext>
            </a:extLst>
          </p:cNvPr>
          <p:cNvSpPr txBox="1">
            <a:spLocks/>
          </p:cNvSpPr>
          <p:nvPr/>
        </p:nvSpPr>
        <p:spPr>
          <a:xfrm>
            <a:off x="442912" y="2070718"/>
            <a:ext cx="5075913" cy="767390"/>
          </a:xfrm>
          <a:prstGeom prst="rect">
            <a:avLst/>
          </a:prstGeom>
          <a:noFill/>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en-GB" sz="1800" dirty="0">
                <a:solidFill>
                  <a:schemeClr val="tx2"/>
                </a:solidFill>
                <a:effectLst/>
                <a:latin typeface="Arial" panose="020B0604020202020204" pitchFamily="34" charset="0"/>
                <a:ea typeface="Aptos" panose="020B0004020202020204" pitchFamily="34" charset="0"/>
              </a:rPr>
              <a:t>Did staff give you any written information about caring for your child to take home with you?</a:t>
            </a:r>
          </a:p>
          <a:p>
            <a:pPr>
              <a:spcAft>
                <a:spcPts val="800"/>
              </a:spcAft>
            </a:pPr>
            <a:r>
              <a:rPr lang="en-GB" sz="1200" dirty="0">
                <a:solidFill>
                  <a:schemeClr val="bg1">
                    <a:lumMod val="50000"/>
                  </a:schemeClr>
                </a:solidFill>
                <a:latin typeface="Arial" panose="020B0604020202020204" pitchFamily="34" charset="0"/>
              </a:rPr>
              <a:t>Question p66</a:t>
            </a:r>
            <a:r>
              <a:rPr lang="en-GB" sz="900" dirty="0">
                <a:solidFill>
                  <a:schemeClr val="tx2"/>
                </a:solidFill>
                <a:effectLst/>
              </a:rPr>
              <a:t> </a:t>
            </a:r>
            <a:endParaRPr lang="en-GB" sz="1800" dirty="0">
              <a:solidFill>
                <a:schemeClr val="tx2"/>
              </a:solidFill>
              <a:latin typeface="+mn-lt"/>
            </a:endParaRPr>
          </a:p>
        </p:txBody>
      </p:sp>
      <p:sp>
        <p:nvSpPr>
          <p:cNvPr id="11" name="Title 6">
            <a:extLst>
              <a:ext uri="{FF2B5EF4-FFF2-40B4-BE49-F238E27FC236}">
                <a16:creationId xmlns:a16="http://schemas.microsoft.com/office/drawing/2014/main" id="{E7D92049-ED18-C2C7-3019-D83785C36032}"/>
              </a:ext>
            </a:extLst>
          </p:cNvPr>
          <p:cNvSpPr txBox="1">
            <a:spLocks/>
          </p:cNvSpPr>
          <p:nvPr/>
        </p:nvSpPr>
        <p:spPr>
          <a:xfrm>
            <a:off x="6273934" y="2070718"/>
            <a:ext cx="5017985" cy="767390"/>
          </a:xfrm>
          <a:prstGeom prst="rect">
            <a:avLst/>
          </a:prstGeom>
          <a:noFill/>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en-GB" sz="1800" dirty="0">
                <a:solidFill>
                  <a:schemeClr val="tx2"/>
                </a:solidFill>
                <a:latin typeface="Arial" panose="020B0604020202020204" pitchFamily="34" charset="0"/>
              </a:rPr>
              <a:t>Did staff tell you who to contact if you were worried about your child when you got home?</a:t>
            </a:r>
          </a:p>
          <a:p>
            <a:pPr>
              <a:lnSpc>
                <a:spcPts val="1200"/>
              </a:lnSpc>
              <a:spcAft>
                <a:spcPts val="800"/>
              </a:spcAft>
            </a:pPr>
            <a:r>
              <a:rPr lang="en-GB" sz="1200" dirty="0">
                <a:solidFill>
                  <a:schemeClr val="bg1">
                    <a:lumMod val="50000"/>
                  </a:schemeClr>
                </a:solidFill>
                <a:latin typeface="Arial" panose="020B0604020202020204" pitchFamily="34" charset="0"/>
              </a:rPr>
              <a:t>Question p68</a:t>
            </a:r>
          </a:p>
        </p:txBody>
      </p:sp>
      <p:pic>
        <p:nvPicPr>
          <p:cNvPr id="10" name="Picture 9">
            <a:extLst>
              <a:ext uri="{FF2B5EF4-FFF2-40B4-BE49-F238E27FC236}">
                <a16:creationId xmlns:a16="http://schemas.microsoft.com/office/drawing/2014/main" id="{CD44E8DD-5767-8660-5A3F-FB948495EB61}"/>
              </a:ext>
            </a:extLst>
          </p:cNvPr>
          <p:cNvPicPr>
            <a:picLocks noChangeAspect="1"/>
          </p:cNvPicPr>
          <p:nvPr/>
        </p:nvPicPr>
        <p:blipFill rotWithShape="1">
          <a:blip r:embed="rId4">
            <a:extLst>
              <a:ext uri="{28A0092B-C50C-407E-A947-70E740481C1C}">
                <a14:useLocalDpi xmlns:a14="http://schemas.microsoft.com/office/drawing/2010/main" val="0"/>
              </a:ext>
            </a:extLst>
          </a:blip>
          <a:srcRect l="2474" t="15158" r="11175" b="16634"/>
          <a:stretch/>
        </p:blipFill>
        <p:spPr>
          <a:xfrm>
            <a:off x="64850" y="0"/>
            <a:ext cx="2438400" cy="1926077"/>
          </a:xfrm>
          <a:prstGeom prst="rect">
            <a:avLst/>
          </a:prstGeom>
        </p:spPr>
      </p:pic>
      <p:cxnSp>
        <p:nvCxnSpPr>
          <p:cNvPr id="12" name="Straight Connector 11">
            <a:extLst>
              <a:ext uri="{FF2B5EF4-FFF2-40B4-BE49-F238E27FC236}">
                <a16:creationId xmlns:a16="http://schemas.microsoft.com/office/drawing/2014/main" id="{C8F09624-FC58-6671-BF92-D8ADDBE05613}"/>
              </a:ext>
            </a:extLst>
          </p:cNvPr>
          <p:cNvCxnSpPr>
            <a:cxnSpLocks/>
          </p:cNvCxnSpPr>
          <p:nvPr/>
        </p:nvCxnSpPr>
        <p:spPr>
          <a:xfrm>
            <a:off x="5911850" y="2081719"/>
            <a:ext cx="0" cy="4084131"/>
          </a:xfrm>
          <a:prstGeom prst="line">
            <a:avLst/>
          </a:prstGeom>
          <a:ln w="444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B6B13047-F400-E026-40CF-552508ABF3D5}"/>
              </a:ext>
            </a:extLst>
          </p:cNvPr>
          <p:cNvGrpSpPr/>
          <p:nvPr/>
        </p:nvGrpSpPr>
        <p:grpSpPr>
          <a:xfrm>
            <a:off x="3976688" y="2915795"/>
            <a:ext cx="1590477" cy="2040357"/>
            <a:chOff x="4939756" y="1859460"/>
            <a:chExt cx="1736158" cy="2227246"/>
          </a:xfrm>
        </p:grpSpPr>
        <p:sp>
          <p:nvSpPr>
            <p:cNvPr id="14" name="TextBox 13">
              <a:extLst>
                <a:ext uri="{FF2B5EF4-FFF2-40B4-BE49-F238E27FC236}">
                  <a16:creationId xmlns:a16="http://schemas.microsoft.com/office/drawing/2014/main" id="{CD625D51-74C5-4890-2BA0-480004561E5F}"/>
                </a:ext>
              </a:extLst>
            </p:cNvPr>
            <p:cNvSpPr txBox="1"/>
            <p:nvPr/>
          </p:nvSpPr>
          <p:spPr>
            <a:xfrm>
              <a:off x="4939756" y="1859460"/>
              <a:ext cx="1590477" cy="818152"/>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4800" b="1" i="0" u="none" strike="noStrike" kern="1200" cap="none" spc="-100" normalizeH="0" noProof="0" dirty="0">
                  <a:ln>
                    <a:noFill/>
                  </a:ln>
                  <a:solidFill>
                    <a:schemeClr val="accent2"/>
                  </a:solidFill>
                  <a:effectLst/>
                  <a:uLnTx/>
                  <a:uFillTx/>
                  <a:latin typeface="Arial"/>
                  <a:ea typeface="Segoe UI" panose="020B0502040204020203" pitchFamily="34" charset="0"/>
                  <a:cs typeface="Segoe UI" panose="020B0502040204020203" pitchFamily="34" charset="0"/>
                </a:rPr>
                <a:t>58%</a:t>
              </a:r>
            </a:p>
          </p:txBody>
        </p:sp>
        <p:sp>
          <p:nvSpPr>
            <p:cNvPr id="15" name="Title 6">
              <a:extLst>
                <a:ext uri="{FF2B5EF4-FFF2-40B4-BE49-F238E27FC236}">
                  <a16:creationId xmlns:a16="http://schemas.microsoft.com/office/drawing/2014/main" id="{FBC679D6-7767-6084-84F5-E546D1553D81}"/>
                </a:ext>
              </a:extLst>
            </p:cNvPr>
            <p:cNvSpPr txBox="1">
              <a:spLocks/>
            </p:cNvSpPr>
            <p:nvPr/>
          </p:nvSpPr>
          <p:spPr>
            <a:xfrm>
              <a:off x="4944287" y="2545666"/>
              <a:ext cx="1731627" cy="372294"/>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pPr>
              <a:r>
                <a:rPr lang="en-GB" sz="1800" b="1" spc="-30" dirty="0">
                  <a:solidFill>
                    <a:schemeClr val="bg1">
                      <a:lumMod val="50000"/>
                    </a:schemeClr>
                  </a:solidFill>
                  <a:latin typeface="+mn-lt"/>
                </a:rPr>
                <a:t>Yes</a:t>
              </a:r>
            </a:p>
          </p:txBody>
        </p:sp>
        <p:sp>
          <p:nvSpPr>
            <p:cNvPr id="18" name="TextBox 17">
              <a:extLst>
                <a:ext uri="{FF2B5EF4-FFF2-40B4-BE49-F238E27FC236}">
                  <a16:creationId xmlns:a16="http://schemas.microsoft.com/office/drawing/2014/main" id="{7BBC799C-A203-31EB-31F8-E8F88269CB06}"/>
                </a:ext>
              </a:extLst>
            </p:cNvPr>
            <p:cNvSpPr txBox="1"/>
            <p:nvPr/>
          </p:nvSpPr>
          <p:spPr>
            <a:xfrm>
              <a:off x="4939756" y="3055804"/>
              <a:ext cx="1590477" cy="818152"/>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4800" b="1" i="0" u="none" strike="noStrike" kern="1200" cap="none" spc="-100" normalizeH="0" noProof="0" dirty="0">
                  <a:ln>
                    <a:noFill/>
                  </a:ln>
                  <a:solidFill>
                    <a:schemeClr val="bg2">
                      <a:lumMod val="75000"/>
                    </a:schemeClr>
                  </a:solidFill>
                  <a:effectLst/>
                  <a:uLnTx/>
                  <a:uFillTx/>
                  <a:latin typeface="Arial"/>
                  <a:ea typeface="Segoe UI" panose="020B0502040204020203" pitchFamily="34" charset="0"/>
                  <a:cs typeface="Segoe UI" panose="020B0502040204020203" pitchFamily="34" charset="0"/>
                </a:rPr>
                <a:t>42</a:t>
              </a:r>
              <a:r>
                <a:rPr kumimoji="0" lang="en-GB" sz="4800" b="1" i="0" u="none" strike="noStrike" kern="1200" cap="none" spc="-100" normalizeH="0" baseline="0" noProof="0" dirty="0">
                  <a:ln>
                    <a:noFill/>
                  </a:ln>
                  <a:solidFill>
                    <a:schemeClr val="bg2">
                      <a:lumMod val="75000"/>
                    </a:schemeClr>
                  </a:solidFill>
                  <a:effectLst/>
                  <a:uLnTx/>
                  <a:uFillTx/>
                  <a:latin typeface="Arial"/>
                  <a:ea typeface="Segoe UI" panose="020B0502040204020203" pitchFamily="34" charset="0"/>
                  <a:cs typeface="Segoe UI" panose="020B0502040204020203" pitchFamily="34" charset="0"/>
                </a:rPr>
                <a:t>%</a:t>
              </a:r>
            </a:p>
          </p:txBody>
        </p:sp>
        <p:sp>
          <p:nvSpPr>
            <p:cNvPr id="19" name="Title 6">
              <a:extLst>
                <a:ext uri="{FF2B5EF4-FFF2-40B4-BE49-F238E27FC236}">
                  <a16:creationId xmlns:a16="http://schemas.microsoft.com/office/drawing/2014/main" id="{A98A85A8-2F42-9B48-40F0-D1E34A275662}"/>
                </a:ext>
              </a:extLst>
            </p:cNvPr>
            <p:cNvSpPr txBox="1">
              <a:spLocks/>
            </p:cNvSpPr>
            <p:nvPr/>
          </p:nvSpPr>
          <p:spPr>
            <a:xfrm>
              <a:off x="4951671" y="3777406"/>
              <a:ext cx="1508991" cy="309300"/>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400"/>
                </a:lnSpc>
              </a:pPr>
              <a:r>
                <a:rPr lang="en-GB" sz="1800" b="1" spc="-30" dirty="0">
                  <a:solidFill>
                    <a:schemeClr val="bg1">
                      <a:lumMod val="50000"/>
                    </a:schemeClr>
                  </a:solidFill>
                  <a:latin typeface="+mn-lt"/>
                </a:rPr>
                <a:t>No</a:t>
              </a:r>
            </a:p>
          </p:txBody>
        </p:sp>
      </p:grpSp>
      <p:graphicFrame>
        <p:nvGraphicFramePr>
          <p:cNvPr id="5" name="Chart 4">
            <a:extLst>
              <a:ext uri="{FF2B5EF4-FFF2-40B4-BE49-F238E27FC236}">
                <a16:creationId xmlns:a16="http://schemas.microsoft.com/office/drawing/2014/main" id="{F793631E-867E-B020-192D-AB6985399943}"/>
              </a:ext>
            </a:extLst>
          </p:cNvPr>
          <p:cNvGraphicFramePr/>
          <p:nvPr>
            <p:extLst>
              <p:ext uri="{D42A27DB-BD31-4B8C-83A1-F6EECF244321}">
                <p14:modId xmlns:p14="http://schemas.microsoft.com/office/powerpoint/2010/main" val="1693209015"/>
              </p:ext>
            </p:extLst>
          </p:nvPr>
        </p:nvGraphicFramePr>
        <p:xfrm>
          <a:off x="-577700" y="2600376"/>
          <a:ext cx="4425603" cy="3609466"/>
        </p:xfrm>
        <a:graphic>
          <a:graphicData uri="http://schemas.openxmlformats.org/drawingml/2006/chart">
            <c:chart xmlns:c="http://schemas.openxmlformats.org/drawingml/2006/chart" xmlns:r="http://schemas.openxmlformats.org/officeDocument/2006/relationships" r:id="rId5"/>
          </a:graphicData>
        </a:graphic>
      </p:graphicFrame>
      <p:pic>
        <p:nvPicPr>
          <p:cNvPr id="6" name="Picture 30">
            <a:extLst>
              <a:ext uri="{FF2B5EF4-FFF2-40B4-BE49-F238E27FC236}">
                <a16:creationId xmlns:a16="http://schemas.microsoft.com/office/drawing/2014/main" id="{5D9C2B39-4AF8-A02F-FD55-A684D207534F}"/>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398451" y="3770333"/>
            <a:ext cx="1312999" cy="1312999"/>
          </a:xfrm>
          <a:prstGeom prst="rect">
            <a:avLst/>
          </a:prstGeom>
        </p:spPr>
      </p:pic>
      <p:grpSp>
        <p:nvGrpSpPr>
          <p:cNvPr id="2" name="Group 1">
            <a:extLst>
              <a:ext uri="{FF2B5EF4-FFF2-40B4-BE49-F238E27FC236}">
                <a16:creationId xmlns:a16="http://schemas.microsoft.com/office/drawing/2014/main" id="{B585493B-7072-0464-AEB3-C8A27FD8A712}"/>
              </a:ext>
            </a:extLst>
          </p:cNvPr>
          <p:cNvGrpSpPr/>
          <p:nvPr/>
        </p:nvGrpSpPr>
        <p:grpSpPr>
          <a:xfrm>
            <a:off x="9791700" y="2915795"/>
            <a:ext cx="1590477" cy="2040357"/>
            <a:chOff x="4939756" y="1859460"/>
            <a:chExt cx="1736158" cy="2227246"/>
          </a:xfrm>
        </p:grpSpPr>
        <p:sp>
          <p:nvSpPr>
            <p:cNvPr id="4" name="TextBox 3">
              <a:extLst>
                <a:ext uri="{FF2B5EF4-FFF2-40B4-BE49-F238E27FC236}">
                  <a16:creationId xmlns:a16="http://schemas.microsoft.com/office/drawing/2014/main" id="{0F8BC0C2-A230-D225-D26C-5EBBFD387079}"/>
                </a:ext>
              </a:extLst>
            </p:cNvPr>
            <p:cNvSpPr txBox="1"/>
            <p:nvPr/>
          </p:nvSpPr>
          <p:spPr>
            <a:xfrm>
              <a:off x="4939756" y="1859460"/>
              <a:ext cx="1590477" cy="818152"/>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4800" b="1" i="0" u="none" strike="noStrike" kern="1200" cap="none" spc="-100" normalizeH="0" noProof="0" dirty="0">
                  <a:ln>
                    <a:noFill/>
                  </a:ln>
                  <a:solidFill>
                    <a:schemeClr val="accent2"/>
                  </a:solidFill>
                  <a:effectLst/>
                  <a:uLnTx/>
                  <a:uFillTx/>
                  <a:latin typeface="Arial"/>
                  <a:ea typeface="Segoe UI" panose="020B0502040204020203" pitchFamily="34" charset="0"/>
                  <a:cs typeface="Segoe UI" panose="020B0502040204020203" pitchFamily="34" charset="0"/>
                </a:rPr>
                <a:t>45%</a:t>
              </a:r>
            </a:p>
          </p:txBody>
        </p:sp>
        <p:sp>
          <p:nvSpPr>
            <p:cNvPr id="9" name="Title 6">
              <a:extLst>
                <a:ext uri="{FF2B5EF4-FFF2-40B4-BE49-F238E27FC236}">
                  <a16:creationId xmlns:a16="http://schemas.microsoft.com/office/drawing/2014/main" id="{E97CAA72-E148-E6FF-2B48-85888B244246}"/>
                </a:ext>
              </a:extLst>
            </p:cNvPr>
            <p:cNvSpPr txBox="1">
              <a:spLocks/>
            </p:cNvSpPr>
            <p:nvPr/>
          </p:nvSpPr>
          <p:spPr>
            <a:xfrm>
              <a:off x="4944287" y="2545666"/>
              <a:ext cx="1731627" cy="372294"/>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pPr>
              <a:r>
                <a:rPr lang="en-GB" sz="1800" b="1" spc="-30" dirty="0">
                  <a:solidFill>
                    <a:schemeClr val="bg1">
                      <a:lumMod val="50000"/>
                    </a:schemeClr>
                  </a:solidFill>
                  <a:latin typeface="+mn-lt"/>
                </a:rPr>
                <a:t>Yes</a:t>
              </a:r>
            </a:p>
          </p:txBody>
        </p:sp>
        <p:sp>
          <p:nvSpPr>
            <p:cNvPr id="20" name="TextBox 19">
              <a:extLst>
                <a:ext uri="{FF2B5EF4-FFF2-40B4-BE49-F238E27FC236}">
                  <a16:creationId xmlns:a16="http://schemas.microsoft.com/office/drawing/2014/main" id="{C4BEC248-EF9B-C7C9-5A81-13F1F0C61795}"/>
                </a:ext>
              </a:extLst>
            </p:cNvPr>
            <p:cNvSpPr txBox="1"/>
            <p:nvPr/>
          </p:nvSpPr>
          <p:spPr>
            <a:xfrm>
              <a:off x="4939756" y="3055804"/>
              <a:ext cx="1590477" cy="818152"/>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4800" b="1" i="0" u="none" strike="noStrike" kern="1200" cap="none" spc="-100" normalizeH="0" noProof="0" dirty="0">
                  <a:ln>
                    <a:noFill/>
                  </a:ln>
                  <a:solidFill>
                    <a:schemeClr val="bg2">
                      <a:lumMod val="75000"/>
                    </a:schemeClr>
                  </a:solidFill>
                  <a:effectLst/>
                  <a:uLnTx/>
                  <a:uFillTx/>
                  <a:latin typeface="Arial"/>
                  <a:ea typeface="Segoe UI" panose="020B0502040204020203" pitchFamily="34" charset="0"/>
                  <a:cs typeface="Segoe UI" panose="020B0502040204020203" pitchFamily="34" charset="0"/>
                </a:rPr>
                <a:t>55</a:t>
              </a:r>
              <a:r>
                <a:rPr kumimoji="0" lang="en-GB" sz="4800" b="1" i="0" u="none" strike="noStrike" kern="1200" cap="none" spc="-100" normalizeH="0" baseline="0" noProof="0" dirty="0">
                  <a:ln>
                    <a:noFill/>
                  </a:ln>
                  <a:solidFill>
                    <a:schemeClr val="bg2">
                      <a:lumMod val="75000"/>
                    </a:schemeClr>
                  </a:solidFill>
                  <a:effectLst/>
                  <a:uLnTx/>
                  <a:uFillTx/>
                  <a:latin typeface="Arial"/>
                  <a:ea typeface="Segoe UI" panose="020B0502040204020203" pitchFamily="34" charset="0"/>
                  <a:cs typeface="Segoe UI" panose="020B0502040204020203" pitchFamily="34" charset="0"/>
                </a:rPr>
                <a:t>%</a:t>
              </a:r>
            </a:p>
          </p:txBody>
        </p:sp>
        <p:sp>
          <p:nvSpPr>
            <p:cNvPr id="21" name="Title 6">
              <a:extLst>
                <a:ext uri="{FF2B5EF4-FFF2-40B4-BE49-F238E27FC236}">
                  <a16:creationId xmlns:a16="http://schemas.microsoft.com/office/drawing/2014/main" id="{F49405FD-4833-169E-48D2-1802CA1C40F1}"/>
                </a:ext>
              </a:extLst>
            </p:cNvPr>
            <p:cNvSpPr txBox="1">
              <a:spLocks/>
            </p:cNvSpPr>
            <p:nvPr/>
          </p:nvSpPr>
          <p:spPr>
            <a:xfrm>
              <a:off x="4951671" y="3777406"/>
              <a:ext cx="1508991" cy="309300"/>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400"/>
                </a:lnSpc>
              </a:pPr>
              <a:r>
                <a:rPr lang="en-GB" sz="1800" b="1" spc="-30" dirty="0">
                  <a:solidFill>
                    <a:schemeClr val="bg1">
                      <a:lumMod val="50000"/>
                    </a:schemeClr>
                  </a:solidFill>
                  <a:latin typeface="+mn-lt"/>
                </a:rPr>
                <a:t>No</a:t>
              </a:r>
            </a:p>
          </p:txBody>
        </p:sp>
      </p:grpSp>
      <p:graphicFrame>
        <p:nvGraphicFramePr>
          <p:cNvPr id="23" name="Chart 22">
            <a:extLst>
              <a:ext uri="{FF2B5EF4-FFF2-40B4-BE49-F238E27FC236}">
                <a16:creationId xmlns:a16="http://schemas.microsoft.com/office/drawing/2014/main" id="{718BC195-BF8C-03DB-0789-085EB3E89811}"/>
              </a:ext>
            </a:extLst>
          </p:cNvPr>
          <p:cNvGraphicFramePr/>
          <p:nvPr>
            <p:extLst>
              <p:ext uri="{D42A27DB-BD31-4B8C-83A1-F6EECF244321}">
                <p14:modId xmlns:p14="http://schemas.microsoft.com/office/powerpoint/2010/main" val="410924509"/>
              </p:ext>
            </p:extLst>
          </p:nvPr>
        </p:nvGraphicFramePr>
        <p:xfrm>
          <a:off x="5237312" y="2600376"/>
          <a:ext cx="4425603" cy="3609466"/>
        </p:xfrm>
        <a:graphic>
          <a:graphicData uri="http://schemas.openxmlformats.org/drawingml/2006/chart">
            <c:chart xmlns:c="http://schemas.openxmlformats.org/drawingml/2006/chart" xmlns:r="http://schemas.openxmlformats.org/officeDocument/2006/relationships" r:id="rId8"/>
          </a:graphicData>
        </a:graphic>
      </p:graphicFrame>
      <p:pic>
        <p:nvPicPr>
          <p:cNvPr id="24" name="Picture 30">
            <a:extLst>
              <a:ext uri="{FF2B5EF4-FFF2-40B4-BE49-F238E27FC236}">
                <a16:creationId xmlns:a16="http://schemas.microsoft.com/office/drawing/2014/main" id="{EC0405A4-E97E-3FF8-52E0-3E7E9338884D}"/>
              </a:ext>
            </a:extLst>
          </p:cNvPr>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045176" y="3740321"/>
            <a:ext cx="1399216" cy="1399216"/>
          </a:xfrm>
          <a:prstGeom prst="rect">
            <a:avLst/>
          </a:prstGeom>
        </p:spPr>
      </p:pic>
      <p:sp>
        <p:nvSpPr>
          <p:cNvPr id="25" name="TextBox 24">
            <a:extLst>
              <a:ext uri="{FF2B5EF4-FFF2-40B4-BE49-F238E27FC236}">
                <a16:creationId xmlns:a16="http://schemas.microsoft.com/office/drawing/2014/main" id="{3A2A2BA3-5255-AC2C-010A-D1D3F0C608F2}"/>
              </a:ext>
            </a:extLst>
          </p:cNvPr>
          <p:cNvSpPr txBox="1"/>
          <p:nvPr/>
        </p:nvSpPr>
        <p:spPr>
          <a:xfrm>
            <a:off x="9797837" y="5254082"/>
            <a:ext cx="1807065" cy="735779"/>
          </a:xfrm>
          <a:prstGeom prst="rect">
            <a:avLst/>
          </a:prstGeom>
          <a:noFill/>
        </p:spPr>
        <p:txBody>
          <a:bodyPr wrap="square" lIns="0" tIns="0" rIns="0" bIns="0" rtlCol="0">
            <a:spAutoFit/>
          </a:bodyPr>
          <a:lstStyle/>
          <a:p>
            <a:pPr>
              <a:lnSpc>
                <a:spcPct val="110000"/>
              </a:lnSpc>
              <a:spcBef>
                <a:spcPts val="400"/>
              </a:spcBef>
              <a:spcAft>
                <a:spcPts val="400"/>
              </a:spcAft>
            </a:pPr>
            <a:r>
              <a:rPr lang="en-GB" sz="1100" kern="100" dirty="0">
                <a:solidFill>
                  <a:schemeClr val="bg1">
                    <a:lumMod val="50000"/>
                  </a:schemeClr>
                </a:solidFill>
                <a:effectLst/>
                <a:latin typeface="Arial" panose="020B0604020202020204" pitchFamily="34" charset="0"/>
                <a:ea typeface="Aptos" panose="020B0004020202020204" pitchFamily="34" charset="0"/>
                <a:cs typeface="Times New Roman" panose="02020603050405020304" pitchFamily="18" charset="0"/>
              </a:rPr>
              <a:t>Note: this question is only asked of parents/ carers of children in the 0 to 7 years old age group.</a:t>
            </a:r>
            <a:endParaRPr lang="en-GB" sz="1100" kern="100" dirty="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97084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D05AFEC-9196-5DE3-5888-23A0385E663B}"/>
              </a:ext>
            </a:extLst>
          </p:cNvPr>
          <p:cNvGraphicFramePr/>
          <p:nvPr>
            <p:extLst>
              <p:ext uri="{D42A27DB-BD31-4B8C-83A1-F6EECF244321}">
                <p14:modId xmlns:p14="http://schemas.microsoft.com/office/powerpoint/2010/main" val="2842223275"/>
              </p:ext>
            </p:extLst>
          </p:nvPr>
        </p:nvGraphicFramePr>
        <p:xfrm>
          <a:off x="176677" y="4003421"/>
          <a:ext cx="4078557" cy="218209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5FFFE98A-070C-4B94-7BE1-DBDC9D3C21E4}"/>
              </a:ext>
            </a:extLst>
          </p:cNvPr>
          <p:cNvSpPr txBox="1"/>
          <p:nvPr/>
        </p:nvSpPr>
        <p:spPr>
          <a:xfrm>
            <a:off x="442913" y="6392547"/>
            <a:ext cx="10157541" cy="17177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GB" sz="1100" dirty="0">
                <a:latin typeface="Arial"/>
              </a:rPr>
              <a:t>A </a:t>
            </a:r>
            <a:r>
              <a:rPr kumimoji="0" lang="en-GB" sz="1100" b="0" i="0" u="none" strike="noStrike" kern="1200" cap="none" spc="0" normalizeH="0" baseline="0" noProof="0" dirty="0">
                <a:ln>
                  <a:noFill/>
                </a:ln>
                <a:effectLst/>
                <a:uLnTx/>
                <a:uFillTx/>
                <a:latin typeface="Arial"/>
                <a:ea typeface="+mn-ea"/>
                <a:cs typeface="+mn-cs"/>
              </a:rPr>
              <a:t>total of </a:t>
            </a:r>
            <a:r>
              <a:rPr kumimoji="0" lang="en-GB" sz="1100" b="0" i="0" u="none" strike="noStrike" kern="1200" cap="none" spc="0" normalizeH="0" baseline="0" noProof="0" dirty="0" err="1">
                <a:ln>
                  <a:noFill/>
                </a:ln>
                <a:effectLst/>
                <a:uLnTx/>
                <a:uFillTx/>
                <a:latin typeface="Arial"/>
                <a:ea typeface="+mn-ea"/>
                <a:cs typeface="+mn-cs"/>
              </a:rPr>
              <a:t>xxxx</a:t>
            </a:r>
            <a:r>
              <a:rPr kumimoji="0" lang="en-GB" sz="1100" b="0" i="0" u="none" strike="noStrike" kern="1200" cap="none" spc="0" normalizeH="0" baseline="0" noProof="0" dirty="0">
                <a:ln>
                  <a:noFill/>
                </a:ln>
                <a:effectLst/>
                <a:uLnTx/>
                <a:uFillTx/>
                <a:latin typeface="Arial"/>
                <a:ea typeface="+mn-ea"/>
                <a:cs typeface="+mn-cs"/>
              </a:rPr>
              <a:t> responses were received from </a:t>
            </a:r>
            <a:r>
              <a:rPr lang="en-GB" sz="1100" dirty="0" err="1">
                <a:latin typeface="Arial"/>
              </a:rPr>
              <a:t>xxxxx</a:t>
            </a:r>
            <a:r>
              <a:rPr kumimoji="0" lang="en-GB" sz="1100" b="0" i="0" u="none" strike="noStrike" kern="1200" cap="none" spc="0" normalizeH="0" baseline="0" noProof="0" dirty="0">
                <a:ln>
                  <a:noFill/>
                </a:ln>
                <a:effectLst/>
                <a:uLnTx/>
                <a:uFillTx/>
                <a:latin typeface="Arial"/>
                <a:ea typeface="+mn-ea"/>
                <a:cs typeface="+mn-cs"/>
              </a:rPr>
              <a:t> at [Trust Name] during </a:t>
            </a:r>
            <a:r>
              <a:rPr kumimoji="0" lang="en-GB" sz="1100" b="0" i="0" u="none" strike="noStrike" kern="1200" cap="none" spc="0" normalizeH="0" baseline="0" noProof="0" dirty="0" err="1">
                <a:ln>
                  <a:noFill/>
                </a:ln>
                <a:effectLst/>
                <a:uLnTx/>
                <a:uFillTx/>
                <a:latin typeface="Arial"/>
                <a:ea typeface="+mn-ea"/>
                <a:cs typeface="+mn-cs"/>
              </a:rPr>
              <a:t>xxxxx</a:t>
            </a:r>
            <a:r>
              <a:rPr kumimoji="0" lang="en-GB" sz="1100" b="0" i="0" u="none" strike="noStrike" kern="1200" cap="none" spc="0" normalizeH="0" baseline="0" noProof="0" dirty="0">
                <a:ln>
                  <a:noFill/>
                </a:ln>
                <a:effectLst/>
                <a:uLnTx/>
                <a:uFillTx/>
                <a:latin typeface="Arial"/>
                <a:ea typeface="+mn-ea"/>
                <a:cs typeface="+mn-cs"/>
              </a:rPr>
              <a:t> and </a:t>
            </a:r>
            <a:r>
              <a:rPr kumimoji="0" lang="en-GB" sz="1100" b="0" i="0" u="none" strike="noStrike" kern="1200" cap="none" spc="0" normalizeH="0" baseline="0" noProof="0" dirty="0" err="1">
                <a:ln>
                  <a:noFill/>
                </a:ln>
                <a:effectLst/>
                <a:uLnTx/>
                <a:uFillTx/>
                <a:latin typeface="Arial"/>
                <a:ea typeface="+mn-ea"/>
                <a:cs typeface="+mn-cs"/>
              </a:rPr>
              <a:t>xxxxx</a:t>
            </a:r>
            <a:endParaRPr kumimoji="0" lang="en-GB" sz="1100" b="0" i="0" u="none" strike="noStrike" kern="1200" cap="none" spc="0" normalizeH="0" baseline="0" noProof="0" dirty="0">
              <a:ln>
                <a:noFill/>
              </a:ln>
              <a:effectLst/>
              <a:uLnTx/>
              <a:uFillTx/>
              <a:latin typeface="Arial"/>
              <a:ea typeface="+mn-ea"/>
              <a:cs typeface="+mn-cs"/>
            </a:endParaRPr>
          </a:p>
        </p:txBody>
      </p:sp>
      <p:sp>
        <p:nvSpPr>
          <p:cNvPr id="16" name="TextBox 15">
            <a:extLst>
              <a:ext uri="{FF2B5EF4-FFF2-40B4-BE49-F238E27FC236}">
                <a16:creationId xmlns:a16="http://schemas.microsoft.com/office/drawing/2014/main" id="{BD8F23C1-4B40-DB73-BC92-835E00EE994D}"/>
              </a:ext>
            </a:extLst>
          </p:cNvPr>
          <p:cNvSpPr txBox="1">
            <a:spLocks/>
          </p:cNvSpPr>
          <p:nvPr/>
        </p:nvSpPr>
        <p:spPr>
          <a:xfrm>
            <a:off x="9791699" y="454295"/>
            <a:ext cx="1957389" cy="851515"/>
          </a:xfrm>
          <a:prstGeom prst="rect">
            <a:avLst/>
          </a:prstGeom>
          <a:noFill/>
          <a:ln>
            <a:solidFill>
              <a:schemeClr val="bg1">
                <a:lumMod val="50000"/>
              </a:schemeClr>
            </a:solidFill>
          </a:ln>
        </p:spPr>
        <p:txBody>
          <a:bodyPr wrap="square" lIns="0" tIns="0" rIns="0" bIns="0" rtlCol="0" anchor="ctr" anchorCtr="0">
            <a:spAutoFit/>
          </a:bodyPr>
          <a:lstStyle/>
          <a:p>
            <a:pPr algn="ctr">
              <a:spcBef>
                <a:spcPts val="400"/>
              </a:spcBef>
              <a:spcAft>
                <a:spcPts val="400"/>
              </a:spcAft>
            </a:pPr>
            <a:endParaRPr lang="en-GB" sz="1400" dirty="0">
              <a:solidFill>
                <a:schemeClr val="bg1">
                  <a:lumMod val="50000"/>
                </a:schemeClr>
              </a:solidFill>
            </a:endParaRPr>
          </a:p>
          <a:p>
            <a:pPr algn="ctr">
              <a:spcBef>
                <a:spcPts val="400"/>
              </a:spcBef>
              <a:spcAft>
                <a:spcPts val="400"/>
              </a:spcAft>
            </a:pPr>
            <a:r>
              <a:rPr lang="en-GB" sz="1400" dirty="0">
                <a:solidFill>
                  <a:schemeClr val="bg1">
                    <a:lumMod val="50000"/>
                  </a:schemeClr>
                </a:solidFill>
              </a:rPr>
              <a:t>Trust  Logo</a:t>
            </a:r>
          </a:p>
          <a:p>
            <a:pPr algn="ctr">
              <a:spcBef>
                <a:spcPts val="400"/>
              </a:spcBef>
              <a:spcAft>
                <a:spcPts val="400"/>
              </a:spcAft>
            </a:pPr>
            <a:endParaRPr lang="en-GB" sz="1400" dirty="0">
              <a:solidFill>
                <a:schemeClr val="bg1">
                  <a:lumMod val="50000"/>
                </a:schemeClr>
              </a:solidFill>
            </a:endParaRPr>
          </a:p>
        </p:txBody>
      </p:sp>
      <p:sp>
        <p:nvSpPr>
          <p:cNvPr id="8" name="Title 6">
            <a:extLst>
              <a:ext uri="{FF2B5EF4-FFF2-40B4-BE49-F238E27FC236}">
                <a16:creationId xmlns:a16="http://schemas.microsoft.com/office/drawing/2014/main" id="{E87B8C5F-DEA4-6B50-8574-5E14EE8EF51D}"/>
              </a:ext>
            </a:extLst>
          </p:cNvPr>
          <p:cNvSpPr txBox="1">
            <a:spLocks/>
          </p:cNvSpPr>
          <p:nvPr/>
        </p:nvSpPr>
        <p:spPr>
          <a:xfrm>
            <a:off x="442913" y="2071817"/>
            <a:ext cx="2572135" cy="767390"/>
          </a:xfrm>
          <a:prstGeom prst="rect">
            <a:avLst/>
          </a:prstGeom>
          <a:noFill/>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en-GB" sz="1800" dirty="0">
                <a:latin typeface="+mn-lt"/>
              </a:rPr>
              <a:t>How friendly were the staff looking after you?</a:t>
            </a:r>
          </a:p>
          <a:p>
            <a:pPr>
              <a:spcAft>
                <a:spcPts val="800"/>
              </a:spcAft>
            </a:pPr>
            <a:r>
              <a:rPr lang="en-GB" sz="1200" dirty="0">
                <a:solidFill>
                  <a:schemeClr val="bg1">
                    <a:lumMod val="50000"/>
                  </a:schemeClr>
                </a:solidFill>
                <a:latin typeface="+mn-lt"/>
              </a:rPr>
              <a:t>Question c11 </a:t>
            </a:r>
          </a:p>
        </p:txBody>
      </p:sp>
      <p:grpSp>
        <p:nvGrpSpPr>
          <p:cNvPr id="50" name="Group 49">
            <a:extLst>
              <a:ext uri="{FF2B5EF4-FFF2-40B4-BE49-F238E27FC236}">
                <a16:creationId xmlns:a16="http://schemas.microsoft.com/office/drawing/2014/main" id="{0B27B0DD-6B96-C203-20D5-2D35BC20FCDA}"/>
              </a:ext>
            </a:extLst>
          </p:cNvPr>
          <p:cNvGrpSpPr/>
          <p:nvPr/>
        </p:nvGrpSpPr>
        <p:grpSpPr>
          <a:xfrm>
            <a:off x="3976688" y="4195756"/>
            <a:ext cx="1734768" cy="1715063"/>
            <a:chOff x="4819578" y="2551153"/>
            <a:chExt cx="1586033" cy="1987890"/>
          </a:xfrm>
        </p:grpSpPr>
        <p:sp>
          <p:nvSpPr>
            <p:cNvPr id="53" name="TextBox 52">
              <a:extLst>
                <a:ext uri="{FF2B5EF4-FFF2-40B4-BE49-F238E27FC236}">
                  <a16:creationId xmlns:a16="http://schemas.microsoft.com/office/drawing/2014/main" id="{57FA231F-4470-14E3-A44D-8FE6BF7C35CD}"/>
                </a:ext>
              </a:extLst>
            </p:cNvPr>
            <p:cNvSpPr txBox="1"/>
            <p:nvPr/>
          </p:nvSpPr>
          <p:spPr>
            <a:xfrm>
              <a:off x="4826101" y="2569523"/>
              <a:ext cx="1438100" cy="506790"/>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2800" b="1" i="0" u="none" strike="noStrike" kern="1200" cap="none" spc="-100" normalizeH="0" noProof="0" dirty="0">
                  <a:ln>
                    <a:noFill/>
                  </a:ln>
                  <a:solidFill>
                    <a:schemeClr val="accent1"/>
                  </a:solidFill>
                  <a:effectLst/>
                  <a:uLnTx/>
                  <a:uFillTx/>
                  <a:latin typeface="Arial"/>
                  <a:ea typeface="Segoe UI" panose="020B0502040204020203" pitchFamily="34" charset="0"/>
                  <a:cs typeface="Segoe UI" panose="020B0502040204020203" pitchFamily="34" charset="0"/>
                </a:rPr>
                <a:t>15%</a:t>
              </a:r>
            </a:p>
          </p:txBody>
        </p:sp>
        <p:sp>
          <p:nvSpPr>
            <p:cNvPr id="54" name="Title 6">
              <a:extLst>
                <a:ext uri="{FF2B5EF4-FFF2-40B4-BE49-F238E27FC236}">
                  <a16:creationId xmlns:a16="http://schemas.microsoft.com/office/drawing/2014/main" id="{3DD4AF11-0DEC-9651-843E-AF6EA4AF7240}"/>
                </a:ext>
              </a:extLst>
            </p:cNvPr>
            <p:cNvSpPr txBox="1">
              <a:spLocks/>
            </p:cNvSpPr>
            <p:nvPr/>
          </p:nvSpPr>
          <p:spPr>
            <a:xfrm>
              <a:off x="5573297" y="2551153"/>
              <a:ext cx="832313" cy="381784"/>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pPr>
              <a:r>
                <a:rPr lang="en-GB" sz="1400" b="1" spc="-30" dirty="0">
                  <a:solidFill>
                    <a:schemeClr val="bg1">
                      <a:lumMod val="50000"/>
                    </a:schemeClr>
                  </a:solidFill>
                  <a:latin typeface="+mn-lt"/>
                </a:rPr>
                <a:t>Very</a:t>
              </a:r>
            </a:p>
          </p:txBody>
        </p:sp>
        <p:sp>
          <p:nvSpPr>
            <p:cNvPr id="55" name="TextBox 54">
              <a:extLst>
                <a:ext uri="{FF2B5EF4-FFF2-40B4-BE49-F238E27FC236}">
                  <a16:creationId xmlns:a16="http://schemas.microsoft.com/office/drawing/2014/main" id="{C6102823-E216-6298-385A-52085126BA7B}"/>
                </a:ext>
              </a:extLst>
            </p:cNvPr>
            <p:cNvSpPr txBox="1"/>
            <p:nvPr/>
          </p:nvSpPr>
          <p:spPr>
            <a:xfrm>
              <a:off x="4819578" y="3061024"/>
              <a:ext cx="1427898" cy="506791"/>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2800" b="1" i="0" u="none" strike="noStrike" kern="1200" cap="none" spc="-100" normalizeH="0" noProof="0" dirty="0">
                  <a:ln>
                    <a:noFill/>
                  </a:ln>
                  <a:solidFill>
                    <a:schemeClr val="accent3"/>
                  </a:solidFill>
                  <a:effectLst/>
                  <a:uLnTx/>
                  <a:uFillTx/>
                  <a:latin typeface="Arial"/>
                  <a:ea typeface="Segoe UI" panose="020B0502040204020203" pitchFamily="34" charset="0"/>
                  <a:cs typeface="Segoe UI" panose="020B0502040204020203" pitchFamily="34" charset="0"/>
                </a:rPr>
                <a:t>55%</a:t>
              </a:r>
            </a:p>
          </p:txBody>
        </p:sp>
        <p:sp>
          <p:nvSpPr>
            <p:cNvPr id="56" name="Title 6">
              <a:extLst>
                <a:ext uri="{FF2B5EF4-FFF2-40B4-BE49-F238E27FC236}">
                  <a16:creationId xmlns:a16="http://schemas.microsoft.com/office/drawing/2014/main" id="{FEECAE71-53BD-C9A2-728E-01D42AF212F3}"/>
                </a:ext>
              </a:extLst>
            </p:cNvPr>
            <p:cNvSpPr txBox="1">
              <a:spLocks/>
            </p:cNvSpPr>
            <p:nvPr/>
          </p:nvSpPr>
          <p:spPr>
            <a:xfrm>
              <a:off x="5565567" y="3212416"/>
              <a:ext cx="840044" cy="248007"/>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00"/>
                </a:lnSpc>
              </a:pPr>
              <a:r>
                <a:rPr lang="en-GB" sz="1400" b="1" spc="-30" dirty="0">
                  <a:solidFill>
                    <a:schemeClr val="bg1">
                      <a:lumMod val="50000"/>
                    </a:schemeClr>
                  </a:solidFill>
                  <a:latin typeface="+mn-lt"/>
                </a:rPr>
                <a:t>Fairly</a:t>
              </a:r>
            </a:p>
          </p:txBody>
        </p:sp>
        <p:sp>
          <p:nvSpPr>
            <p:cNvPr id="57" name="TextBox 56">
              <a:extLst>
                <a:ext uri="{FF2B5EF4-FFF2-40B4-BE49-F238E27FC236}">
                  <a16:creationId xmlns:a16="http://schemas.microsoft.com/office/drawing/2014/main" id="{7AC7E0EB-EDC3-3559-BC0A-EED58251E948}"/>
                </a:ext>
              </a:extLst>
            </p:cNvPr>
            <p:cNvSpPr txBox="1"/>
            <p:nvPr/>
          </p:nvSpPr>
          <p:spPr>
            <a:xfrm>
              <a:off x="4819578" y="3570117"/>
              <a:ext cx="1417700" cy="506791"/>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2800" b="1" i="0" u="none" strike="noStrike" kern="1200" cap="none" spc="-100" normalizeH="0" noProof="0" dirty="0">
                  <a:ln>
                    <a:noFill/>
                  </a:ln>
                  <a:solidFill>
                    <a:schemeClr val="accent5"/>
                  </a:solidFill>
                  <a:effectLst/>
                  <a:uLnTx/>
                  <a:uFillTx/>
                  <a:latin typeface="Arial"/>
                  <a:ea typeface="Segoe UI" panose="020B0502040204020203" pitchFamily="34" charset="0"/>
                  <a:cs typeface="Segoe UI" panose="020B0502040204020203" pitchFamily="34" charset="0"/>
                </a:rPr>
                <a:t>20%</a:t>
              </a:r>
            </a:p>
          </p:txBody>
        </p:sp>
        <p:sp>
          <p:nvSpPr>
            <p:cNvPr id="58" name="Title 6">
              <a:extLst>
                <a:ext uri="{FF2B5EF4-FFF2-40B4-BE49-F238E27FC236}">
                  <a16:creationId xmlns:a16="http://schemas.microsoft.com/office/drawing/2014/main" id="{84F1A3A4-7B38-EBEE-F200-AADE1FBAB77A}"/>
                </a:ext>
              </a:extLst>
            </p:cNvPr>
            <p:cNvSpPr txBox="1">
              <a:spLocks/>
            </p:cNvSpPr>
            <p:nvPr/>
          </p:nvSpPr>
          <p:spPr>
            <a:xfrm>
              <a:off x="5573297" y="3727440"/>
              <a:ext cx="832314" cy="248007"/>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00"/>
                </a:lnSpc>
              </a:pPr>
              <a:r>
                <a:rPr lang="en-GB" sz="1400" b="1" spc="-30" dirty="0">
                  <a:solidFill>
                    <a:schemeClr val="bg1">
                      <a:lumMod val="50000"/>
                    </a:schemeClr>
                  </a:solidFill>
                  <a:latin typeface="+mn-lt"/>
                </a:rPr>
                <a:t>Not very</a:t>
              </a:r>
            </a:p>
          </p:txBody>
        </p:sp>
        <p:sp>
          <p:nvSpPr>
            <p:cNvPr id="59" name="TextBox 58">
              <a:extLst>
                <a:ext uri="{FF2B5EF4-FFF2-40B4-BE49-F238E27FC236}">
                  <a16:creationId xmlns:a16="http://schemas.microsoft.com/office/drawing/2014/main" id="{931C0835-09F5-49C2-EC82-977F32D1C0DD}"/>
                </a:ext>
              </a:extLst>
            </p:cNvPr>
            <p:cNvSpPr txBox="1"/>
            <p:nvPr/>
          </p:nvSpPr>
          <p:spPr>
            <a:xfrm>
              <a:off x="4820628" y="4032252"/>
              <a:ext cx="1519691" cy="506791"/>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2800" b="1" i="0" u="none" strike="noStrike" kern="1200" cap="none" spc="-100" normalizeH="0" noProof="0" dirty="0">
                  <a:ln>
                    <a:noFill/>
                  </a:ln>
                  <a:solidFill>
                    <a:schemeClr val="accent6"/>
                  </a:solidFill>
                  <a:effectLst/>
                  <a:uLnTx/>
                  <a:uFillTx/>
                  <a:latin typeface="Arial"/>
                  <a:ea typeface="Segoe UI" panose="020B0502040204020203" pitchFamily="34" charset="0"/>
                  <a:cs typeface="Segoe UI" panose="020B0502040204020203" pitchFamily="34" charset="0"/>
                </a:rPr>
                <a:t>10%</a:t>
              </a:r>
            </a:p>
          </p:txBody>
        </p:sp>
        <p:sp>
          <p:nvSpPr>
            <p:cNvPr id="60" name="Title 6">
              <a:extLst>
                <a:ext uri="{FF2B5EF4-FFF2-40B4-BE49-F238E27FC236}">
                  <a16:creationId xmlns:a16="http://schemas.microsoft.com/office/drawing/2014/main" id="{EB3BF144-534D-7A28-0662-4173BD6859C6}"/>
                </a:ext>
              </a:extLst>
            </p:cNvPr>
            <p:cNvSpPr txBox="1">
              <a:spLocks/>
            </p:cNvSpPr>
            <p:nvPr/>
          </p:nvSpPr>
          <p:spPr>
            <a:xfrm>
              <a:off x="5573296" y="4207090"/>
              <a:ext cx="832314" cy="248007"/>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00"/>
                </a:lnSpc>
              </a:pPr>
              <a:r>
                <a:rPr lang="en-GB" sz="1400" b="1" spc="-30" dirty="0">
                  <a:solidFill>
                    <a:schemeClr val="bg1">
                      <a:lumMod val="50000"/>
                    </a:schemeClr>
                  </a:solidFill>
                  <a:latin typeface="+mn-lt"/>
                </a:rPr>
                <a:t>Not at all</a:t>
              </a:r>
            </a:p>
          </p:txBody>
        </p:sp>
      </p:grpSp>
      <p:cxnSp>
        <p:nvCxnSpPr>
          <p:cNvPr id="76" name="Straight Connector 75">
            <a:extLst>
              <a:ext uri="{FF2B5EF4-FFF2-40B4-BE49-F238E27FC236}">
                <a16:creationId xmlns:a16="http://schemas.microsoft.com/office/drawing/2014/main" id="{13547DE6-7E61-8104-E456-407227438557}"/>
              </a:ext>
            </a:extLst>
          </p:cNvPr>
          <p:cNvCxnSpPr>
            <a:cxnSpLocks/>
          </p:cNvCxnSpPr>
          <p:nvPr/>
        </p:nvCxnSpPr>
        <p:spPr>
          <a:xfrm>
            <a:off x="442913" y="3986784"/>
            <a:ext cx="0" cy="19672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6BC0833-3E64-2032-32B1-AC7F76395F4C}"/>
              </a:ext>
            </a:extLst>
          </p:cNvPr>
          <p:cNvCxnSpPr>
            <a:cxnSpLocks/>
          </p:cNvCxnSpPr>
          <p:nvPr/>
        </p:nvCxnSpPr>
        <p:spPr>
          <a:xfrm flipH="1">
            <a:off x="442913" y="5948229"/>
            <a:ext cx="50403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6">
            <a:extLst>
              <a:ext uri="{FF2B5EF4-FFF2-40B4-BE49-F238E27FC236}">
                <a16:creationId xmlns:a16="http://schemas.microsoft.com/office/drawing/2014/main" id="{E7D92049-ED18-C2C7-3019-D83785C36032}"/>
              </a:ext>
            </a:extLst>
          </p:cNvPr>
          <p:cNvSpPr txBox="1">
            <a:spLocks/>
          </p:cNvSpPr>
          <p:nvPr/>
        </p:nvSpPr>
        <p:spPr>
          <a:xfrm>
            <a:off x="6267450" y="2050787"/>
            <a:ext cx="3438782" cy="1603901"/>
          </a:xfrm>
          <a:prstGeom prst="rect">
            <a:avLst/>
          </a:prstGeom>
          <a:noFill/>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100"/>
              </a:lnSpc>
              <a:spcAft>
                <a:spcPts val="800"/>
              </a:spcAft>
            </a:pPr>
            <a:r>
              <a:rPr lang="en-GB" sz="1800" dirty="0">
                <a:effectLst/>
                <a:latin typeface="Arial" panose="020B0604020202020204" pitchFamily="34" charset="0"/>
                <a:ea typeface="Aptos" panose="020B0004020202020204" pitchFamily="34" charset="0"/>
              </a:rPr>
              <a:t>Did staff play with you or do any activities with you while you were in hospital? / Did staff give you any activities to do while you were in hospital?</a:t>
            </a:r>
          </a:p>
          <a:p>
            <a:pPr>
              <a:lnSpc>
                <a:spcPts val="1200"/>
              </a:lnSpc>
              <a:spcAft>
                <a:spcPts val="800"/>
              </a:spcAft>
            </a:pPr>
            <a:r>
              <a:rPr lang="en-GB" sz="1200" dirty="0">
                <a:solidFill>
                  <a:schemeClr val="bg1">
                    <a:lumMod val="50000"/>
                  </a:schemeClr>
                </a:solidFill>
                <a:latin typeface="Arial" panose="020B0604020202020204" pitchFamily="34" charset="0"/>
              </a:rPr>
              <a:t>Question c7</a:t>
            </a:r>
            <a:r>
              <a:rPr lang="en-GB" sz="1200" dirty="0">
                <a:solidFill>
                  <a:schemeClr val="bg1">
                    <a:lumMod val="50000"/>
                  </a:schemeClr>
                </a:solidFill>
                <a:effectLst/>
              </a:rPr>
              <a:t> </a:t>
            </a:r>
            <a:endParaRPr lang="en-GB" sz="1200" dirty="0">
              <a:solidFill>
                <a:schemeClr val="bg1">
                  <a:lumMod val="50000"/>
                </a:schemeClr>
              </a:solidFill>
              <a:latin typeface="+mn-lt"/>
            </a:endParaRPr>
          </a:p>
        </p:txBody>
      </p:sp>
      <p:pic>
        <p:nvPicPr>
          <p:cNvPr id="10" name="Picture 9">
            <a:extLst>
              <a:ext uri="{FF2B5EF4-FFF2-40B4-BE49-F238E27FC236}">
                <a16:creationId xmlns:a16="http://schemas.microsoft.com/office/drawing/2014/main" id="{CD44E8DD-5767-8660-5A3F-FB948495EB61}"/>
              </a:ext>
            </a:extLst>
          </p:cNvPr>
          <p:cNvPicPr>
            <a:picLocks noChangeAspect="1"/>
          </p:cNvPicPr>
          <p:nvPr/>
        </p:nvPicPr>
        <p:blipFill rotWithShape="1">
          <a:blip r:embed="rId4">
            <a:extLst>
              <a:ext uri="{28A0092B-C50C-407E-A947-70E740481C1C}">
                <a14:useLocalDpi xmlns:a14="http://schemas.microsoft.com/office/drawing/2010/main" val="0"/>
              </a:ext>
            </a:extLst>
          </a:blip>
          <a:srcRect l="2474" t="15158" r="11175" b="16634"/>
          <a:stretch/>
        </p:blipFill>
        <p:spPr>
          <a:xfrm>
            <a:off x="64850" y="0"/>
            <a:ext cx="2438400" cy="1926077"/>
          </a:xfrm>
          <a:prstGeom prst="rect">
            <a:avLst/>
          </a:prstGeom>
        </p:spPr>
      </p:pic>
      <p:graphicFrame>
        <p:nvGraphicFramePr>
          <p:cNvPr id="21" name="Chart 20">
            <a:extLst>
              <a:ext uri="{FF2B5EF4-FFF2-40B4-BE49-F238E27FC236}">
                <a16:creationId xmlns:a16="http://schemas.microsoft.com/office/drawing/2014/main" id="{8EC94B0E-C01A-EF0B-7065-970F1B218C07}"/>
              </a:ext>
            </a:extLst>
          </p:cNvPr>
          <p:cNvGraphicFramePr/>
          <p:nvPr>
            <p:extLst>
              <p:ext uri="{D42A27DB-BD31-4B8C-83A1-F6EECF244321}">
                <p14:modId xmlns:p14="http://schemas.microsoft.com/office/powerpoint/2010/main" val="4227109678"/>
              </p:ext>
            </p:extLst>
          </p:nvPr>
        </p:nvGraphicFramePr>
        <p:xfrm>
          <a:off x="5552362" y="4206296"/>
          <a:ext cx="3598122" cy="3307407"/>
        </p:xfrm>
        <a:graphic>
          <a:graphicData uri="http://schemas.openxmlformats.org/drawingml/2006/chart">
            <c:chart xmlns:c="http://schemas.openxmlformats.org/drawingml/2006/chart" xmlns:r="http://schemas.openxmlformats.org/officeDocument/2006/relationships" r:id="rId5"/>
          </a:graphicData>
        </a:graphic>
      </p:graphicFrame>
      <p:grpSp>
        <p:nvGrpSpPr>
          <p:cNvPr id="22" name="Group 21">
            <a:extLst>
              <a:ext uri="{FF2B5EF4-FFF2-40B4-BE49-F238E27FC236}">
                <a16:creationId xmlns:a16="http://schemas.microsoft.com/office/drawing/2014/main" id="{0CF75F6A-D8AC-947B-B47D-241967874242}"/>
              </a:ext>
            </a:extLst>
          </p:cNvPr>
          <p:cNvGrpSpPr/>
          <p:nvPr/>
        </p:nvGrpSpPr>
        <p:grpSpPr>
          <a:xfrm>
            <a:off x="9064384" y="4251976"/>
            <a:ext cx="2870640" cy="1611982"/>
            <a:chOff x="4819578" y="2703896"/>
            <a:chExt cx="2624518" cy="1373012"/>
          </a:xfrm>
        </p:grpSpPr>
        <p:sp>
          <p:nvSpPr>
            <p:cNvPr id="23" name="TextBox 22">
              <a:extLst>
                <a:ext uri="{FF2B5EF4-FFF2-40B4-BE49-F238E27FC236}">
                  <a16:creationId xmlns:a16="http://schemas.microsoft.com/office/drawing/2014/main" id="{CBEE5B23-86C1-35B3-C688-1F354BDE5D61}"/>
                </a:ext>
              </a:extLst>
            </p:cNvPr>
            <p:cNvSpPr txBox="1"/>
            <p:nvPr/>
          </p:nvSpPr>
          <p:spPr>
            <a:xfrm>
              <a:off x="4826101" y="2703896"/>
              <a:ext cx="1438100" cy="372418"/>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2800" b="1" i="0" u="none" strike="noStrike" kern="1200" cap="none" spc="-100" normalizeH="0" noProof="0" dirty="0">
                  <a:ln>
                    <a:noFill/>
                  </a:ln>
                  <a:solidFill>
                    <a:schemeClr val="accent1"/>
                  </a:solidFill>
                  <a:effectLst/>
                  <a:uLnTx/>
                  <a:uFillTx/>
                  <a:latin typeface="Arial"/>
                  <a:ea typeface="Segoe UI" panose="020B0502040204020203" pitchFamily="34" charset="0"/>
                  <a:cs typeface="Segoe UI" panose="020B0502040204020203" pitchFamily="34" charset="0"/>
                </a:rPr>
                <a:t>22%</a:t>
              </a:r>
            </a:p>
          </p:txBody>
        </p:sp>
        <p:sp>
          <p:nvSpPr>
            <p:cNvPr id="24" name="Title 6">
              <a:extLst>
                <a:ext uri="{FF2B5EF4-FFF2-40B4-BE49-F238E27FC236}">
                  <a16:creationId xmlns:a16="http://schemas.microsoft.com/office/drawing/2014/main" id="{65487637-DE4C-E99A-F856-501A71EFD166}"/>
                </a:ext>
              </a:extLst>
            </p:cNvPr>
            <p:cNvSpPr txBox="1">
              <a:spLocks/>
            </p:cNvSpPr>
            <p:nvPr/>
          </p:nvSpPr>
          <p:spPr>
            <a:xfrm>
              <a:off x="5561437" y="2713455"/>
              <a:ext cx="1882659" cy="280556"/>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pPr>
              <a:r>
                <a:rPr lang="en-GB" sz="1400" b="1" spc="-30" dirty="0">
                  <a:solidFill>
                    <a:schemeClr val="bg1">
                      <a:lumMod val="50000"/>
                    </a:schemeClr>
                  </a:solidFill>
                  <a:latin typeface="+mn-lt"/>
                </a:rPr>
                <a:t>Yes, as much as I wanted</a:t>
              </a:r>
            </a:p>
          </p:txBody>
        </p:sp>
        <p:sp>
          <p:nvSpPr>
            <p:cNvPr id="25" name="TextBox 24">
              <a:extLst>
                <a:ext uri="{FF2B5EF4-FFF2-40B4-BE49-F238E27FC236}">
                  <a16:creationId xmlns:a16="http://schemas.microsoft.com/office/drawing/2014/main" id="{9571FEA5-277B-C54A-4434-8F91E1048D5C}"/>
                </a:ext>
              </a:extLst>
            </p:cNvPr>
            <p:cNvSpPr txBox="1"/>
            <p:nvPr/>
          </p:nvSpPr>
          <p:spPr>
            <a:xfrm>
              <a:off x="4819578" y="3195397"/>
              <a:ext cx="1427898" cy="372417"/>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2800" b="1" i="0" u="none" strike="noStrike" kern="1200" cap="none" spc="-100" normalizeH="0" noProof="0" dirty="0">
                  <a:ln>
                    <a:noFill/>
                  </a:ln>
                  <a:solidFill>
                    <a:schemeClr val="accent3"/>
                  </a:solidFill>
                  <a:effectLst/>
                  <a:uLnTx/>
                  <a:uFillTx/>
                  <a:latin typeface="Arial"/>
                  <a:ea typeface="Segoe UI" panose="020B0502040204020203" pitchFamily="34" charset="0"/>
                  <a:cs typeface="Segoe UI" panose="020B0502040204020203" pitchFamily="34" charset="0"/>
                </a:rPr>
                <a:t>38%</a:t>
              </a:r>
            </a:p>
          </p:txBody>
        </p:sp>
        <p:sp>
          <p:nvSpPr>
            <p:cNvPr id="26" name="Title 6">
              <a:extLst>
                <a:ext uri="{FF2B5EF4-FFF2-40B4-BE49-F238E27FC236}">
                  <a16:creationId xmlns:a16="http://schemas.microsoft.com/office/drawing/2014/main" id="{248B6B3A-1FC6-8071-9AD6-66A4CB28420B}"/>
                </a:ext>
              </a:extLst>
            </p:cNvPr>
            <p:cNvSpPr txBox="1">
              <a:spLocks/>
            </p:cNvSpPr>
            <p:nvPr/>
          </p:nvSpPr>
          <p:spPr>
            <a:xfrm>
              <a:off x="5553708" y="3295831"/>
              <a:ext cx="1850831" cy="182249"/>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00"/>
                </a:lnSpc>
              </a:pPr>
              <a:r>
                <a:rPr lang="en-GB" sz="1400" b="1" spc="-30" dirty="0">
                  <a:solidFill>
                    <a:schemeClr val="bg1">
                      <a:lumMod val="50000"/>
                    </a:schemeClr>
                  </a:solidFill>
                  <a:latin typeface="+mn-lt"/>
                </a:rPr>
                <a:t>Not as much as I wanted</a:t>
              </a:r>
            </a:p>
          </p:txBody>
        </p:sp>
        <p:sp>
          <p:nvSpPr>
            <p:cNvPr id="27" name="TextBox 26">
              <a:extLst>
                <a:ext uri="{FF2B5EF4-FFF2-40B4-BE49-F238E27FC236}">
                  <a16:creationId xmlns:a16="http://schemas.microsoft.com/office/drawing/2014/main" id="{ADCC6E68-B45B-3403-AA00-DF246209E5BA}"/>
                </a:ext>
              </a:extLst>
            </p:cNvPr>
            <p:cNvSpPr txBox="1"/>
            <p:nvPr/>
          </p:nvSpPr>
          <p:spPr>
            <a:xfrm>
              <a:off x="4819578" y="3704491"/>
              <a:ext cx="1417700" cy="372417"/>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2800" b="1" i="0" u="none" strike="noStrike" kern="1200" cap="none" spc="-100" normalizeH="0" noProof="0" dirty="0">
                  <a:ln>
                    <a:noFill/>
                  </a:ln>
                  <a:solidFill>
                    <a:schemeClr val="accent5"/>
                  </a:solidFill>
                  <a:effectLst/>
                  <a:uLnTx/>
                  <a:uFillTx/>
                  <a:latin typeface="Arial"/>
                  <a:ea typeface="Segoe UI" panose="020B0502040204020203" pitchFamily="34" charset="0"/>
                  <a:cs typeface="Segoe UI" panose="020B0502040204020203" pitchFamily="34" charset="0"/>
                </a:rPr>
                <a:t>40%</a:t>
              </a:r>
            </a:p>
          </p:txBody>
        </p:sp>
        <p:sp>
          <p:nvSpPr>
            <p:cNvPr id="28" name="Title 6">
              <a:extLst>
                <a:ext uri="{FF2B5EF4-FFF2-40B4-BE49-F238E27FC236}">
                  <a16:creationId xmlns:a16="http://schemas.microsoft.com/office/drawing/2014/main" id="{A56867F4-6ED4-AC11-8297-BF1F9BE3B974}"/>
                </a:ext>
              </a:extLst>
            </p:cNvPr>
            <p:cNvSpPr txBox="1">
              <a:spLocks/>
            </p:cNvSpPr>
            <p:nvPr/>
          </p:nvSpPr>
          <p:spPr>
            <a:xfrm>
              <a:off x="5561459" y="3777086"/>
              <a:ext cx="1346818" cy="182249"/>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00"/>
                </a:lnSpc>
              </a:pPr>
              <a:r>
                <a:rPr lang="en-GB" sz="1400" b="1" spc="-30" dirty="0">
                  <a:solidFill>
                    <a:schemeClr val="bg1">
                      <a:lumMod val="50000"/>
                    </a:schemeClr>
                  </a:solidFill>
                  <a:latin typeface="+mn-lt"/>
                </a:rPr>
                <a:t>No, not at all</a:t>
              </a:r>
            </a:p>
          </p:txBody>
        </p:sp>
      </p:grpSp>
      <p:cxnSp>
        <p:nvCxnSpPr>
          <p:cNvPr id="49" name="Straight Connector 48">
            <a:extLst>
              <a:ext uri="{FF2B5EF4-FFF2-40B4-BE49-F238E27FC236}">
                <a16:creationId xmlns:a16="http://schemas.microsoft.com/office/drawing/2014/main" id="{423CC750-C8BA-5D49-E2CC-917F36AC6A39}"/>
              </a:ext>
            </a:extLst>
          </p:cNvPr>
          <p:cNvCxnSpPr>
            <a:cxnSpLocks/>
          </p:cNvCxnSpPr>
          <p:nvPr/>
        </p:nvCxnSpPr>
        <p:spPr>
          <a:xfrm>
            <a:off x="6279842" y="4149753"/>
            <a:ext cx="0" cy="1804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BB2EED1-6005-8568-0A58-7399DC48F9CF}"/>
              </a:ext>
            </a:extLst>
          </p:cNvPr>
          <p:cNvCxnSpPr>
            <a:cxnSpLocks/>
          </p:cNvCxnSpPr>
          <p:nvPr/>
        </p:nvCxnSpPr>
        <p:spPr>
          <a:xfrm flipH="1" flipV="1">
            <a:off x="6279842" y="5948229"/>
            <a:ext cx="4122602" cy="1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1" name="Graphic 60">
            <a:extLst>
              <a:ext uri="{FF2B5EF4-FFF2-40B4-BE49-F238E27FC236}">
                <a16:creationId xmlns:a16="http://schemas.microsoft.com/office/drawing/2014/main" id="{34D9BDDA-0AEE-76AE-928E-AB382DF6C673}"/>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257" t="14723" r="5452" b="18892"/>
          <a:stretch/>
        </p:blipFill>
        <p:spPr>
          <a:xfrm>
            <a:off x="2172511" y="1660186"/>
            <a:ext cx="3424136" cy="2574587"/>
          </a:xfrm>
          <a:prstGeom prst="rect">
            <a:avLst/>
          </a:prstGeom>
        </p:spPr>
      </p:pic>
      <p:sp>
        <p:nvSpPr>
          <p:cNvPr id="75" name="TextBox 74">
            <a:extLst>
              <a:ext uri="{FF2B5EF4-FFF2-40B4-BE49-F238E27FC236}">
                <a16:creationId xmlns:a16="http://schemas.microsoft.com/office/drawing/2014/main" id="{5C9EB7C3-4332-5F5F-15BE-11701D816182}"/>
              </a:ext>
            </a:extLst>
          </p:cNvPr>
          <p:cNvSpPr txBox="1"/>
          <p:nvPr/>
        </p:nvSpPr>
        <p:spPr>
          <a:xfrm>
            <a:off x="6278927" y="3730280"/>
            <a:ext cx="3730046" cy="354521"/>
          </a:xfrm>
          <a:prstGeom prst="rect">
            <a:avLst/>
          </a:prstGeom>
          <a:noFill/>
        </p:spPr>
        <p:txBody>
          <a:bodyPr wrap="square" lIns="0" tIns="0" rIns="0" bIns="0" rtlCol="0">
            <a:spAutoFit/>
          </a:bodyPr>
          <a:lstStyle/>
          <a:p>
            <a:pPr>
              <a:lnSpc>
                <a:spcPct val="107000"/>
              </a:lnSpc>
              <a:spcAft>
                <a:spcPts val="800"/>
              </a:spcAft>
            </a:pPr>
            <a:r>
              <a:rPr lang="en-GB" sz="1100" b="0" i="0" u="none" strike="noStrike" dirty="0">
                <a:solidFill>
                  <a:schemeClr val="bg1">
                    <a:lumMod val="50000"/>
                  </a:schemeClr>
                </a:solidFill>
                <a:effectLst/>
                <a:latin typeface="Arial" panose="020B0604020202020204" pitchFamily="34" charset="0"/>
              </a:rPr>
              <a:t>Note: 2 questions are shown here, one asked of children aged 8 to 11 and one asked of young people aged 12 to 15</a:t>
            </a:r>
            <a:endParaRPr lang="en-GB" sz="1100" kern="100" dirty="0">
              <a:solidFill>
                <a:schemeClr val="bg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6D20295D-EF9C-153B-B8F6-76E1C47CFCBF}"/>
              </a:ext>
            </a:extLst>
          </p:cNvPr>
          <p:cNvCxnSpPr>
            <a:cxnSpLocks/>
          </p:cNvCxnSpPr>
          <p:nvPr/>
        </p:nvCxnSpPr>
        <p:spPr>
          <a:xfrm>
            <a:off x="5911850" y="2081719"/>
            <a:ext cx="0" cy="4084131"/>
          </a:xfrm>
          <a:prstGeom prst="line">
            <a:avLst/>
          </a:prstGeom>
          <a:ln w="444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88CD2C87-AE0A-E3BD-B245-10DDD664EA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18543" b="18543"/>
          <a:stretch/>
        </p:blipFill>
        <p:spPr>
          <a:xfrm>
            <a:off x="8634363" y="995356"/>
            <a:ext cx="4325325" cy="3850005"/>
          </a:xfrm>
          <a:prstGeom prst="rect">
            <a:avLst/>
          </a:prstGeom>
        </p:spPr>
      </p:pic>
    </p:spTree>
    <p:extLst>
      <p:ext uri="{BB962C8B-B14F-4D97-AF65-F5344CB8AC3E}">
        <p14:creationId xmlns:p14="http://schemas.microsoft.com/office/powerpoint/2010/main" val="271594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A4383E9-B4DE-4432-C2F7-CF24EC28E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144" y="1089025"/>
            <a:ext cx="4403387" cy="3774332"/>
          </a:xfrm>
          <a:prstGeom prst="rect">
            <a:avLst/>
          </a:prstGeom>
        </p:spPr>
      </p:pic>
      <p:pic>
        <p:nvPicPr>
          <p:cNvPr id="5" name="Picture 4">
            <a:extLst>
              <a:ext uri="{FF2B5EF4-FFF2-40B4-BE49-F238E27FC236}">
                <a16:creationId xmlns:a16="http://schemas.microsoft.com/office/drawing/2014/main" id="{AEDE9F6A-5F61-9C9B-5A58-C5DA3325D5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9878" y="1584325"/>
            <a:ext cx="3927022" cy="4581525"/>
          </a:xfrm>
          <a:prstGeom prst="rect">
            <a:avLst/>
          </a:prstGeom>
        </p:spPr>
      </p:pic>
      <p:graphicFrame>
        <p:nvGraphicFramePr>
          <p:cNvPr id="2" name="Chart 1">
            <a:extLst>
              <a:ext uri="{FF2B5EF4-FFF2-40B4-BE49-F238E27FC236}">
                <a16:creationId xmlns:a16="http://schemas.microsoft.com/office/drawing/2014/main" id="{76AAECFE-ED00-8279-2745-52FF524F3916}"/>
              </a:ext>
            </a:extLst>
          </p:cNvPr>
          <p:cNvGraphicFramePr/>
          <p:nvPr>
            <p:extLst>
              <p:ext uri="{D42A27DB-BD31-4B8C-83A1-F6EECF244321}">
                <p14:modId xmlns:p14="http://schemas.microsoft.com/office/powerpoint/2010/main" val="3875407062"/>
              </p:ext>
            </p:extLst>
          </p:nvPr>
        </p:nvGraphicFramePr>
        <p:xfrm>
          <a:off x="183746" y="4325568"/>
          <a:ext cx="3246876" cy="1959425"/>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5FFFE98A-070C-4B94-7BE1-DBDC9D3C21E4}"/>
              </a:ext>
            </a:extLst>
          </p:cNvPr>
          <p:cNvSpPr txBox="1"/>
          <p:nvPr/>
        </p:nvSpPr>
        <p:spPr>
          <a:xfrm>
            <a:off x="442913" y="6392547"/>
            <a:ext cx="10157541" cy="17177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GB" sz="1100" dirty="0">
                <a:latin typeface="Arial"/>
              </a:rPr>
              <a:t>A </a:t>
            </a:r>
            <a:r>
              <a:rPr kumimoji="0" lang="en-GB" sz="1100" b="0" i="0" u="none" strike="noStrike" kern="1200" cap="none" spc="0" normalizeH="0" baseline="0" noProof="0" dirty="0">
                <a:ln>
                  <a:noFill/>
                </a:ln>
                <a:effectLst/>
                <a:uLnTx/>
                <a:uFillTx/>
                <a:latin typeface="Arial"/>
                <a:ea typeface="+mn-ea"/>
                <a:cs typeface="+mn-cs"/>
              </a:rPr>
              <a:t>total of </a:t>
            </a:r>
            <a:r>
              <a:rPr kumimoji="0" lang="en-GB" sz="1100" b="0" i="0" u="none" strike="noStrike" kern="1200" cap="none" spc="0" normalizeH="0" baseline="0" noProof="0" dirty="0" err="1">
                <a:ln>
                  <a:noFill/>
                </a:ln>
                <a:effectLst/>
                <a:uLnTx/>
                <a:uFillTx/>
                <a:latin typeface="Arial"/>
                <a:ea typeface="+mn-ea"/>
                <a:cs typeface="+mn-cs"/>
              </a:rPr>
              <a:t>xxxx</a:t>
            </a:r>
            <a:r>
              <a:rPr kumimoji="0" lang="en-GB" sz="1100" b="0" i="0" u="none" strike="noStrike" kern="1200" cap="none" spc="0" normalizeH="0" baseline="0" noProof="0" dirty="0">
                <a:ln>
                  <a:noFill/>
                </a:ln>
                <a:effectLst/>
                <a:uLnTx/>
                <a:uFillTx/>
                <a:latin typeface="Arial"/>
                <a:ea typeface="+mn-ea"/>
                <a:cs typeface="+mn-cs"/>
              </a:rPr>
              <a:t> responses were received from </a:t>
            </a:r>
            <a:r>
              <a:rPr lang="en-GB" sz="1100" dirty="0" err="1">
                <a:latin typeface="Arial"/>
              </a:rPr>
              <a:t>xxxxx</a:t>
            </a:r>
            <a:r>
              <a:rPr kumimoji="0" lang="en-GB" sz="1100" b="0" i="0" u="none" strike="noStrike" kern="1200" cap="none" spc="0" normalizeH="0" baseline="0" noProof="0" dirty="0">
                <a:ln>
                  <a:noFill/>
                </a:ln>
                <a:effectLst/>
                <a:uLnTx/>
                <a:uFillTx/>
                <a:latin typeface="Arial"/>
                <a:ea typeface="+mn-ea"/>
                <a:cs typeface="+mn-cs"/>
              </a:rPr>
              <a:t> at [Trust Name] during </a:t>
            </a:r>
            <a:r>
              <a:rPr kumimoji="0" lang="en-GB" sz="1100" b="0" i="0" u="none" strike="noStrike" kern="1200" cap="none" spc="0" normalizeH="0" baseline="0" noProof="0" dirty="0" err="1">
                <a:ln>
                  <a:noFill/>
                </a:ln>
                <a:effectLst/>
                <a:uLnTx/>
                <a:uFillTx/>
                <a:latin typeface="Arial"/>
                <a:ea typeface="+mn-ea"/>
                <a:cs typeface="+mn-cs"/>
              </a:rPr>
              <a:t>xxxxx</a:t>
            </a:r>
            <a:r>
              <a:rPr kumimoji="0" lang="en-GB" sz="1100" b="0" i="0" u="none" strike="noStrike" kern="1200" cap="none" spc="0" normalizeH="0" baseline="0" noProof="0" dirty="0">
                <a:ln>
                  <a:noFill/>
                </a:ln>
                <a:effectLst/>
                <a:uLnTx/>
                <a:uFillTx/>
                <a:latin typeface="Arial"/>
                <a:ea typeface="+mn-ea"/>
                <a:cs typeface="+mn-cs"/>
              </a:rPr>
              <a:t> and </a:t>
            </a:r>
            <a:r>
              <a:rPr kumimoji="0" lang="en-GB" sz="1100" b="0" i="0" u="none" strike="noStrike" kern="1200" cap="none" spc="0" normalizeH="0" baseline="0" noProof="0" dirty="0" err="1">
                <a:ln>
                  <a:noFill/>
                </a:ln>
                <a:effectLst/>
                <a:uLnTx/>
                <a:uFillTx/>
                <a:latin typeface="Arial"/>
                <a:ea typeface="+mn-ea"/>
                <a:cs typeface="+mn-cs"/>
              </a:rPr>
              <a:t>xxxxx</a:t>
            </a:r>
            <a:endParaRPr kumimoji="0" lang="en-GB" sz="1100" b="0" i="0" u="none" strike="noStrike" kern="1200" cap="none" spc="0" normalizeH="0" baseline="0" noProof="0" dirty="0">
              <a:ln>
                <a:noFill/>
              </a:ln>
              <a:effectLst/>
              <a:uLnTx/>
              <a:uFillTx/>
              <a:latin typeface="Arial"/>
              <a:ea typeface="+mn-ea"/>
              <a:cs typeface="+mn-cs"/>
            </a:endParaRPr>
          </a:p>
        </p:txBody>
      </p:sp>
      <p:sp>
        <p:nvSpPr>
          <p:cNvPr id="16" name="TextBox 15">
            <a:extLst>
              <a:ext uri="{FF2B5EF4-FFF2-40B4-BE49-F238E27FC236}">
                <a16:creationId xmlns:a16="http://schemas.microsoft.com/office/drawing/2014/main" id="{BD8F23C1-4B40-DB73-BC92-835E00EE994D}"/>
              </a:ext>
            </a:extLst>
          </p:cNvPr>
          <p:cNvSpPr txBox="1">
            <a:spLocks/>
          </p:cNvSpPr>
          <p:nvPr/>
        </p:nvSpPr>
        <p:spPr>
          <a:xfrm>
            <a:off x="9791699" y="454295"/>
            <a:ext cx="1957389" cy="851515"/>
          </a:xfrm>
          <a:prstGeom prst="rect">
            <a:avLst/>
          </a:prstGeom>
          <a:noFill/>
          <a:ln>
            <a:solidFill>
              <a:schemeClr val="bg1">
                <a:lumMod val="50000"/>
              </a:schemeClr>
            </a:solidFill>
          </a:ln>
        </p:spPr>
        <p:txBody>
          <a:bodyPr wrap="square" lIns="0" tIns="0" rIns="0" bIns="0" rtlCol="0" anchor="ctr" anchorCtr="0">
            <a:spAutoFit/>
          </a:bodyPr>
          <a:lstStyle/>
          <a:p>
            <a:pPr algn="ctr">
              <a:spcBef>
                <a:spcPts val="400"/>
              </a:spcBef>
              <a:spcAft>
                <a:spcPts val="400"/>
              </a:spcAft>
            </a:pPr>
            <a:endParaRPr lang="en-GB" sz="1400" dirty="0">
              <a:solidFill>
                <a:schemeClr val="bg1">
                  <a:lumMod val="50000"/>
                </a:schemeClr>
              </a:solidFill>
            </a:endParaRPr>
          </a:p>
          <a:p>
            <a:pPr algn="ctr">
              <a:spcBef>
                <a:spcPts val="400"/>
              </a:spcBef>
              <a:spcAft>
                <a:spcPts val="400"/>
              </a:spcAft>
            </a:pPr>
            <a:r>
              <a:rPr lang="en-GB" sz="1400" dirty="0">
                <a:solidFill>
                  <a:schemeClr val="bg1">
                    <a:lumMod val="50000"/>
                  </a:schemeClr>
                </a:solidFill>
              </a:rPr>
              <a:t>Trust  Logo</a:t>
            </a:r>
          </a:p>
          <a:p>
            <a:pPr algn="ctr">
              <a:spcBef>
                <a:spcPts val="400"/>
              </a:spcBef>
              <a:spcAft>
                <a:spcPts val="400"/>
              </a:spcAft>
            </a:pPr>
            <a:endParaRPr lang="en-GB" sz="1400" dirty="0">
              <a:solidFill>
                <a:schemeClr val="bg1">
                  <a:lumMod val="50000"/>
                </a:schemeClr>
              </a:solidFill>
            </a:endParaRPr>
          </a:p>
        </p:txBody>
      </p:sp>
      <p:sp>
        <p:nvSpPr>
          <p:cNvPr id="8" name="Title 6">
            <a:extLst>
              <a:ext uri="{FF2B5EF4-FFF2-40B4-BE49-F238E27FC236}">
                <a16:creationId xmlns:a16="http://schemas.microsoft.com/office/drawing/2014/main" id="{E87B8C5F-DEA4-6B50-8574-5E14EE8EF51D}"/>
              </a:ext>
            </a:extLst>
          </p:cNvPr>
          <p:cNvSpPr txBox="1">
            <a:spLocks/>
          </p:cNvSpPr>
          <p:nvPr/>
        </p:nvSpPr>
        <p:spPr>
          <a:xfrm>
            <a:off x="442913" y="2070738"/>
            <a:ext cx="2819095" cy="1016689"/>
          </a:xfrm>
          <a:prstGeom prst="rect">
            <a:avLst/>
          </a:prstGeom>
          <a:noFill/>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en-GB" sz="1800" dirty="0">
                <a:latin typeface="+mn-lt"/>
              </a:rPr>
              <a:t>On the hospital ward, were you around people your own age? </a:t>
            </a:r>
          </a:p>
          <a:p>
            <a:pPr>
              <a:lnSpc>
                <a:spcPts val="1200"/>
              </a:lnSpc>
              <a:spcAft>
                <a:spcPts val="800"/>
              </a:spcAft>
            </a:pPr>
            <a:r>
              <a:rPr lang="en-GB" sz="1200" dirty="0">
                <a:solidFill>
                  <a:schemeClr val="bg1">
                    <a:lumMod val="50000"/>
                  </a:schemeClr>
                </a:solidFill>
                <a:latin typeface="+mn-lt"/>
              </a:rPr>
              <a:t>Question c2</a:t>
            </a:r>
          </a:p>
        </p:txBody>
      </p:sp>
      <p:grpSp>
        <p:nvGrpSpPr>
          <p:cNvPr id="50" name="Group 49">
            <a:extLst>
              <a:ext uri="{FF2B5EF4-FFF2-40B4-BE49-F238E27FC236}">
                <a16:creationId xmlns:a16="http://schemas.microsoft.com/office/drawing/2014/main" id="{0B27B0DD-6B96-C203-20D5-2D35BC20FCDA}"/>
              </a:ext>
            </a:extLst>
          </p:cNvPr>
          <p:cNvGrpSpPr/>
          <p:nvPr/>
        </p:nvGrpSpPr>
        <p:grpSpPr>
          <a:xfrm>
            <a:off x="3195786" y="4557217"/>
            <a:ext cx="1561804" cy="1274311"/>
            <a:chOff x="4819578" y="2802251"/>
            <a:chExt cx="1427898" cy="765564"/>
          </a:xfrm>
        </p:grpSpPr>
        <p:sp>
          <p:nvSpPr>
            <p:cNvPr id="53" name="TextBox 52">
              <a:extLst>
                <a:ext uri="{FF2B5EF4-FFF2-40B4-BE49-F238E27FC236}">
                  <a16:creationId xmlns:a16="http://schemas.microsoft.com/office/drawing/2014/main" id="{57FA231F-4470-14E3-A44D-8FE6BF7C35CD}"/>
                </a:ext>
              </a:extLst>
            </p:cNvPr>
            <p:cNvSpPr txBox="1"/>
            <p:nvPr/>
          </p:nvSpPr>
          <p:spPr>
            <a:xfrm>
              <a:off x="4826101" y="2813637"/>
              <a:ext cx="1218606" cy="262677"/>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2800" b="1" i="0" u="none" strike="noStrike" kern="1200" cap="none" spc="-100" normalizeH="0" noProof="0" dirty="0">
                  <a:ln>
                    <a:noFill/>
                  </a:ln>
                  <a:solidFill>
                    <a:schemeClr val="accent1"/>
                  </a:solidFill>
                  <a:effectLst/>
                  <a:uLnTx/>
                  <a:uFillTx/>
                  <a:latin typeface="Arial"/>
                  <a:ea typeface="Segoe UI" panose="020B0502040204020203" pitchFamily="34" charset="0"/>
                  <a:cs typeface="Segoe UI" panose="020B0502040204020203" pitchFamily="34" charset="0"/>
                </a:rPr>
                <a:t>57%</a:t>
              </a:r>
            </a:p>
          </p:txBody>
        </p:sp>
        <p:sp>
          <p:nvSpPr>
            <p:cNvPr id="54" name="Title 6">
              <a:extLst>
                <a:ext uri="{FF2B5EF4-FFF2-40B4-BE49-F238E27FC236}">
                  <a16:creationId xmlns:a16="http://schemas.microsoft.com/office/drawing/2014/main" id="{3DD4AF11-0DEC-9651-843E-AF6EA4AF7240}"/>
                </a:ext>
              </a:extLst>
            </p:cNvPr>
            <p:cNvSpPr txBox="1">
              <a:spLocks/>
            </p:cNvSpPr>
            <p:nvPr/>
          </p:nvSpPr>
          <p:spPr>
            <a:xfrm>
              <a:off x="5573297" y="2802251"/>
              <a:ext cx="471411" cy="197884"/>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pPr>
              <a:r>
                <a:rPr lang="en-GB" sz="1400" b="1" spc="-30" dirty="0">
                  <a:solidFill>
                    <a:schemeClr val="bg1">
                      <a:lumMod val="50000"/>
                    </a:schemeClr>
                  </a:solidFill>
                  <a:latin typeface="+mn-lt"/>
                </a:rPr>
                <a:t>Yes</a:t>
              </a:r>
            </a:p>
          </p:txBody>
        </p:sp>
        <p:sp>
          <p:nvSpPr>
            <p:cNvPr id="55" name="TextBox 54">
              <a:extLst>
                <a:ext uri="{FF2B5EF4-FFF2-40B4-BE49-F238E27FC236}">
                  <a16:creationId xmlns:a16="http://schemas.microsoft.com/office/drawing/2014/main" id="{C6102823-E216-6298-385A-52085126BA7B}"/>
                </a:ext>
              </a:extLst>
            </p:cNvPr>
            <p:cNvSpPr txBox="1"/>
            <p:nvPr/>
          </p:nvSpPr>
          <p:spPr>
            <a:xfrm>
              <a:off x="4819578" y="3305138"/>
              <a:ext cx="1427898" cy="262677"/>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2800" b="1" i="0" u="none" strike="noStrike" kern="1200" cap="none" spc="-100" normalizeH="0" noProof="0" dirty="0">
                  <a:ln>
                    <a:noFill/>
                  </a:ln>
                  <a:solidFill>
                    <a:schemeClr val="accent5"/>
                  </a:solidFill>
                  <a:effectLst/>
                  <a:uLnTx/>
                  <a:uFillTx/>
                  <a:latin typeface="Arial"/>
                  <a:ea typeface="Segoe UI" panose="020B0502040204020203" pitchFamily="34" charset="0"/>
                  <a:cs typeface="Segoe UI" panose="020B0502040204020203" pitchFamily="34" charset="0"/>
                </a:rPr>
                <a:t>43%</a:t>
              </a:r>
            </a:p>
          </p:txBody>
        </p:sp>
        <p:sp>
          <p:nvSpPr>
            <p:cNvPr id="56" name="Title 6">
              <a:extLst>
                <a:ext uri="{FF2B5EF4-FFF2-40B4-BE49-F238E27FC236}">
                  <a16:creationId xmlns:a16="http://schemas.microsoft.com/office/drawing/2014/main" id="{FEECAE71-53BD-C9A2-728E-01D42AF212F3}"/>
                </a:ext>
              </a:extLst>
            </p:cNvPr>
            <p:cNvSpPr txBox="1">
              <a:spLocks/>
            </p:cNvSpPr>
            <p:nvPr/>
          </p:nvSpPr>
          <p:spPr>
            <a:xfrm>
              <a:off x="5565567" y="3369402"/>
              <a:ext cx="479141" cy="128545"/>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00"/>
                </a:lnSpc>
              </a:pPr>
              <a:r>
                <a:rPr lang="en-GB" sz="1400" b="1" spc="-30" dirty="0">
                  <a:solidFill>
                    <a:schemeClr val="bg1">
                      <a:lumMod val="50000"/>
                    </a:schemeClr>
                  </a:solidFill>
                  <a:latin typeface="+mn-lt"/>
                </a:rPr>
                <a:t>No</a:t>
              </a:r>
            </a:p>
          </p:txBody>
        </p:sp>
      </p:grpSp>
      <p:cxnSp>
        <p:nvCxnSpPr>
          <p:cNvPr id="76" name="Straight Connector 75">
            <a:extLst>
              <a:ext uri="{FF2B5EF4-FFF2-40B4-BE49-F238E27FC236}">
                <a16:creationId xmlns:a16="http://schemas.microsoft.com/office/drawing/2014/main" id="{13547DE6-7E61-8104-E456-407227438557}"/>
              </a:ext>
            </a:extLst>
          </p:cNvPr>
          <p:cNvCxnSpPr>
            <a:cxnSpLocks/>
          </p:cNvCxnSpPr>
          <p:nvPr/>
        </p:nvCxnSpPr>
        <p:spPr>
          <a:xfrm>
            <a:off x="442913" y="4422843"/>
            <a:ext cx="0" cy="15384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6BC0833-3E64-2032-32B1-AC7F76395F4C}"/>
              </a:ext>
            </a:extLst>
          </p:cNvPr>
          <p:cNvCxnSpPr>
            <a:cxnSpLocks/>
          </p:cNvCxnSpPr>
          <p:nvPr/>
        </p:nvCxnSpPr>
        <p:spPr>
          <a:xfrm flipH="1" flipV="1">
            <a:off x="442913" y="5948229"/>
            <a:ext cx="4122602" cy="1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6">
            <a:extLst>
              <a:ext uri="{FF2B5EF4-FFF2-40B4-BE49-F238E27FC236}">
                <a16:creationId xmlns:a16="http://schemas.microsoft.com/office/drawing/2014/main" id="{E7D92049-ED18-C2C7-3019-D83785C36032}"/>
              </a:ext>
            </a:extLst>
          </p:cNvPr>
          <p:cNvSpPr txBox="1">
            <a:spLocks/>
          </p:cNvSpPr>
          <p:nvPr/>
        </p:nvSpPr>
        <p:spPr>
          <a:xfrm>
            <a:off x="6267450" y="2058524"/>
            <a:ext cx="1742694" cy="1333698"/>
          </a:xfrm>
          <a:prstGeom prst="rect">
            <a:avLst/>
          </a:prstGeom>
          <a:noFill/>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100"/>
              </a:lnSpc>
              <a:spcAft>
                <a:spcPts val="800"/>
              </a:spcAft>
            </a:pPr>
            <a:r>
              <a:rPr lang="en-GB" sz="1800" dirty="0">
                <a:effectLst/>
                <a:latin typeface="Arial" panose="020B0604020202020204" pitchFamily="34" charset="0"/>
                <a:ea typeface="Aptos" panose="020B0004020202020204" pitchFamily="34" charset="0"/>
              </a:rPr>
              <a:t>How suitable was the ward for someone your age?</a:t>
            </a:r>
            <a:r>
              <a:rPr lang="en-GB" sz="900" dirty="0">
                <a:effectLst/>
              </a:rPr>
              <a:t> </a:t>
            </a:r>
          </a:p>
          <a:p>
            <a:pPr>
              <a:lnSpc>
                <a:spcPts val="1200"/>
              </a:lnSpc>
              <a:spcAft>
                <a:spcPts val="800"/>
              </a:spcAft>
            </a:pPr>
            <a:r>
              <a:rPr lang="en-GB" sz="1200" dirty="0">
                <a:solidFill>
                  <a:schemeClr val="bg1">
                    <a:lumMod val="50000"/>
                  </a:schemeClr>
                </a:solidFill>
                <a:latin typeface="+mn-lt"/>
              </a:rPr>
              <a:t>Question c4</a:t>
            </a:r>
          </a:p>
        </p:txBody>
      </p:sp>
      <p:pic>
        <p:nvPicPr>
          <p:cNvPr id="10" name="Picture 9">
            <a:extLst>
              <a:ext uri="{FF2B5EF4-FFF2-40B4-BE49-F238E27FC236}">
                <a16:creationId xmlns:a16="http://schemas.microsoft.com/office/drawing/2014/main" id="{CD44E8DD-5767-8660-5A3F-FB948495EB61}"/>
              </a:ext>
            </a:extLst>
          </p:cNvPr>
          <p:cNvPicPr>
            <a:picLocks noChangeAspect="1"/>
          </p:cNvPicPr>
          <p:nvPr/>
        </p:nvPicPr>
        <p:blipFill rotWithShape="1">
          <a:blip r:embed="rId6">
            <a:extLst>
              <a:ext uri="{28A0092B-C50C-407E-A947-70E740481C1C}">
                <a14:useLocalDpi xmlns:a14="http://schemas.microsoft.com/office/drawing/2010/main" val="0"/>
              </a:ext>
            </a:extLst>
          </a:blip>
          <a:srcRect l="2474" t="15158" r="11175" b="16634"/>
          <a:stretch/>
        </p:blipFill>
        <p:spPr>
          <a:xfrm>
            <a:off x="64850" y="0"/>
            <a:ext cx="2438400" cy="1926077"/>
          </a:xfrm>
          <a:prstGeom prst="rect">
            <a:avLst/>
          </a:prstGeom>
        </p:spPr>
      </p:pic>
      <p:graphicFrame>
        <p:nvGraphicFramePr>
          <p:cNvPr id="21" name="Chart 20">
            <a:extLst>
              <a:ext uri="{FF2B5EF4-FFF2-40B4-BE49-F238E27FC236}">
                <a16:creationId xmlns:a16="http://schemas.microsoft.com/office/drawing/2014/main" id="{8EC94B0E-C01A-EF0B-7065-970F1B218C07}"/>
              </a:ext>
            </a:extLst>
          </p:cNvPr>
          <p:cNvGraphicFramePr/>
          <p:nvPr>
            <p:extLst>
              <p:ext uri="{D42A27DB-BD31-4B8C-83A1-F6EECF244321}">
                <p14:modId xmlns:p14="http://schemas.microsoft.com/office/powerpoint/2010/main" val="2219278082"/>
              </p:ext>
            </p:extLst>
          </p:nvPr>
        </p:nvGraphicFramePr>
        <p:xfrm>
          <a:off x="5552362" y="4206296"/>
          <a:ext cx="3598122" cy="3307407"/>
        </p:xfrm>
        <a:graphic>
          <a:graphicData uri="http://schemas.openxmlformats.org/drawingml/2006/chart">
            <c:chart xmlns:c="http://schemas.openxmlformats.org/drawingml/2006/chart" xmlns:r="http://schemas.openxmlformats.org/officeDocument/2006/relationships" r:id="rId7"/>
          </a:graphicData>
        </a:graphic>
      </p:graphicFrame>
      <p:grpSp>
        <p:nvGrpSpPr>
          <p:cNvPr id="22" name="Group 21">
            <a:extLst>
              <a:ext uri="{FF2B5EF4-FFF2-40B4-BE49-F238E27FC236}">
                <a16:creationId xmlns:a16="http://schemas.microsoft.com/office/drawing/2014/main" id="{0CF75F6A-D8AC-947B-B47D-241967874242}"/>
              </a:ext>
            </a:extLst>
          </p:cNvPr>
          <p:cNvGrpSpPr/>
          <p:nvPr/>
        </p:nvGrpSpPr>
        <p:grpSpPr>
          <a:xfrm>
            <a:off x="9064385" y="4251976"/>
            <a:ext cx="2827376" cy="1611982"/>
            <a:chOff x="4819578" y="2703896"/>
            <a:chExt cx="2584963" cy="1373012"/>
          </a:xfrm>
        </p:grpSpPr>
        <p:sp>
          <p:nvSpPr>
            <p:cNvPr id="23" name="TextBox 22">
              <a:extLst>
                <a:ext uri="{FF2B5EF4-FFF2-40B4-BE49-F238E27FC236}">
                  <a16:creationId xmlns:a16="http://schemas.microsoft.com/office/drawing/2014/main" id="{CBEE5B23-86C1-35B3-C688-1F354BDE5D61}"/>
                </a:ext>
              </a:extLst>
            </p:cNvPr>
            <p:cNvSpPr txBox="1"/>
            <p:nvPr/>
          </p:nvSpPr>
          <p:spPr>
            <a:xfrm>
              <a:off x="4826101" y="2703896"/>
              <a:ext cx="1438100" cy="372418"/>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2800" b="1" i="0" u="none" strike="noStrike" kern="1200" cap="none" spc="-100" normalizeH="0" noProof="0" dirty="0">
                  <a:ln>
                    <a:noFill/>
                  </a:ln>
                  <a:solidFill>
                    <a:schemeClr val="accent1"/>
                  </a:solidFill>
                  <a:effectLst/>
                  <a:uLnTx/>
                  <a:uFillTx/>
                  <a:latin typeface="Arial"/>
                  <a:ea typeface="Segoe UI" panose="020B0502040204020203" pitchFamily="34" charset="0"/>
                  <a:cs typeface="Segoe UI" panose="020B0502040204020203" pitchFamily="34" charset="0"/>
                </a:rPr>
                <a:t>22%</a:t>
              </a:r>
            </a:p>
          </p:txBody>
        </p:sp>
        <p:sp>
          <p:nvSpPr>
            <p:cNvPr id="24" name="Title 6">
              <a:extLst>
                <a:ext uri="{FF2B5EF4-FFF2-40B4-BE49-F238E27FC236}">
                  <a16:creationId xmlns:a16="http://schemas.microsoft.com/office/drawing/2014/main" id="{65487637-DE4C-E99A-F856-501A71EFD166}"/>
                </a:ext>
              </a:extLst>
            </p:cNvPr>
            <p:cNvSpPr txBox="1">
              <a:spLocks/>
            </p:cNvSpPr>
            <p:nvPr/>
          </p:nvSpPr>
          <p:spPr>
            <a:xfrm>
              <a:off x="5561438" y="2713455"/>
              <a:ext cx="1843103" cy="280556"/>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pPr>
              <a:r>
                <a:rPr lang="en-GB" sz="1400" b="1" spc="-30" dirty="0">
                  <a:solidFill>
                    <a:schemeClr val="bg1">
                      <a:lumMod val="50000"/>
                    </a:schemeClr>
                  </a:solidFill>
                  <a:latin typeface="+mn-lt"/>
                </a:rPr>
                <a:t>Very</a:t>
              </a:r>
            </a:p>
          </p:txBody>
        </p:sp>
        <p:sp>
          <p:nvSpPr>
            <p:cNvPr id="25" name="TextBox 24">
              <a:extLst>
                <a:ext uri="{FF2B5EF4-FFF2-40B4-BE49-F238E27FC236}">
                  <a16:creationId xmlns:a16="http://schemas.microsoft.com/office/drawing/2014/main" id="{9571FEA5-277B-C54A-4434-8F91E1048D5C}"/>
                </a:ext>
              </a:extLst>
            </p:cNvPr>
            <p:cNvSpPr txBox="1"/>
            <p:nvPr/>
          </p:nvSpPr>
          <p:spPr>
            <a:xfrm>
              <a:off x="4819578" y="3195397"/>
              <a:ext cx="1427898" cy="372417"/>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2800" b="1" i="0" u="none" strike="noStrike" kern="1200" cap="none" spc="-100" normalizeH="0" noProof="0" dirty="0">
                  <a:ln>
                    <a:noFill/>
                  </a:ln>
                  <a:solidFill>
                    <a:schemeClr val="accent3"/>
                  </a:solidFill>
                  <a:effectLst/>
                  <a:uLnTx/>
                  <a:uFillTx/>
                  <a:latin typeface="Arial"/>
                  <a:ea typeface="Segoe UI" panose="020B0502040204020203" pitchFamily="34" charset="0"/>
                  <a:cs typeface="Segoe UI" panose="020B0502040204020203" pitchFamily="34" charset="0"/>
                </a:rPr>
                <a:t>38%</a:t>
              </a:r>
            </a:p>
          </p:txBody>
        </p:sp>
        <p:sp>
          <p:nvSpPr>
            <p:cNvPr id="26" name="Title 6">
              <a:extLst>
                <a:ext uri="{FF2B5EF4-FFF2-40B4-BE49-F238E27FC236}">
                  <a16:creationId xmlns:a16="http://schemas.microsoft.com/office/drawing/2014/main" id="{248B6B3A-1FC6-8071-9AD6-66A4CB28420B}"/>
                </a:ext>
              </a:extLst>
            </p:cNvPr>
            <p:cNvSpPr txBox="1">
              <a:spLocks/>
            </p:cNvSpPr>
            <p:nvPr/>
          </p:nvSpPr>
          <p:spPr>
            <a:xfrm>
              <a:off x="5553708" y="3295831"/>
              <a:ext cx="1850831" cy="182249"/>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00"/>
                </a:lnSpc>
              </a:pPr>
              <a:r>
                <a:rPr lang="en-GB" sz="1400" b="1" spc="-30" dirty="0">
                  <a:solidFill>
                    <a:schemeClr val="bg1">
                      <a:lumMod val="50000"/>
                    </a:schemeClr>
                  </a:solidFill>
                  <a:latin typeface="+mn-lt"/>
                </a:rPr>
                <a:t>Sort of</a:t>
              </a:r>
            </a:p>
          </p:txBody>
        </p:sp>
        <p:sp>
          <p:nvSpPr>
            <p:cNvPr id="27" name="TextBox 26">
              <a:extLst>
                <a:ext uri="{FF2B5EF4-FFF2-40B4-BE49-F238E27FC236}">
                  <a16:creationId xmlns:a16="http://schemas.microsoft.com/office/drawing/2014/main" id="{ADCC6E68-B45B-3403-AA00-DF246209E5BA}"/>
                </a:ext>
              </a:extLst>
            </p:cNvPr>
            <p:cNvSpPr txBox="1"/>
            <p:nvPr/>
          </p:nvSpPr>
          <p:spPr>
            <a:xfrm>
              <a:off x="4819578" y="3704491"/>
              <a:ext cx="1417700" cy="372417"/>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2800" b="1" i="0" u="none" strike="noStrike" kern="1200" cap="none" spc="-100" normalizeH="0" noProof="0" dirty="0">
                  <a:ln>
                    <a:noFill/>
                  </a:ln>
                  <a:solidFill>
                    <a:schemeClr val="accent5"/>
                  </a:solidFill>
                  <a:effectLst/>
                  <a:uLnTx/>
                  <a:uFillTx/>
                  <a:latin typeface="Arial"/>
                  <a:ea typeface="Segoe UI" panose="020B0502040204020203" pitchFamily="34" charset="0"/>
                  <a:cs typeface="Segoe UI" panose="020B0502040204020203" pitchFamily="34" charset="0"/>
                </a:rPr>
                <a:t>40%</a:t>
              </a:r>
            </a:p>
          </p:txBody>
        </p:sp>
        <p:sp>
          <p:nvSpPr>
            <p:cNvPr id="28" name="Title 6">
              <a:extLst>
                <a:ext uri="{FF2B5EF4-FFF2-40B4-BE49-F238E27FC236}">
                  <a16:creationId xmlns:a16="http://schemas.microsoft.com/office/drawing/2014/main" id="{A56867F4-6ED4-AC11-8297-BF1F9BE3B974}"/>
                </a:ext>
              </a:extLst>
            </p:cNvPr>
            <p:cNvSpPr txBox="1">
              <a:spLocks/>
            </p:cNvSpPr>
            <p:nvPr/>
          </p:nvSpPr>
          <p:spPr>
            <a:xfrm>
              <a:off x="5561459" y="3777086"/>
              <a:ext cx="1346818" cy="182249"/>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00"/>
                </a:lnSpc>
              </a:pPr>
              <a:r>
                <a:rPr lang="en-GB" sz="1400" b="1" spc="-30" dirty="0">
                  <a:solidFill>
                    <a:schemeClr val="bg1">
                      <a:lumMod val="50000"/>
                    </a:schemeClr>
                  </a:solidFill>
                  <a:latin typeface="+mn-lt"/>
                </a:rPr>
                <a:t>Not at all</a:t>
              </a:r>
            </a:p>
          </p:txBody>
        </p:sp>
      </p:grpSp>
      <p:cxnSp>
        <p:nvCxnSpPr>
          <p:cNvPr id="49" name="Straight Connector 48">
            <a:extLst>
              <a:ext uri="{FF2B5EF4-FFF2-40B4-BE49-F238E27FC236}">
                <a16:creationId xmlns:a16="http://schemas.microsoft.com/office/drawing/2014/main" id="{423CC750-C8BA-5D49-E2CC-917F36AC6A39}"/>
              </a:ext>
            </a:extLst>
          </p:cNvPr>
          <p:cNvCxnSpPr>
            <a:cxnSpLocks/>
          </p:cNvCxnSpPr>
          <p:nvPr/>
        </p:nvCxnSpPr>
        <p:spPr>
          <a:xfrm>
            <a:off x="6279842" y="4156953"/>
            <a:ext cx="0" cy="1804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BB2EED1-6005-8568-0A58-7399DC48F9CF}"/>
              </a:ext>
            </a:extLst>
          </p:cNvPr>
          <p:cNvCxnSpPr>
            <a:cxnSpLocks/>
          </p:cNvCxnSpPr>
          <p:nvPr/>
        </p:nvCxnSpPr>
        <p:spPr>
          <a:xfrm flipH="1" flipV="1">
            <a:off x="6279842" y="5948229"/>
            <a:ext cx="4122602" cy="1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45E452-2DED-4464-556B-28052D6AA958}"/>
              </a:ext>
            </a:extLst>
          </p:cNvPr>
          <p:cNvCxnSpPr>
            <a:cxnSpLocks/>
          </p:cNvCxnSpPr>
          <p:nvPr/>
        </p:nvCxnSpPr>
        <p:spPr>
          <a:xfrm>
            <a:off x="5911850" y="2081719"/>
            <a:ext cx="0" cy="4084131"/>
          </a:xfrm>
          <a:prstGeom prst="line">
            <a:avLst/>
          </a:prstGeom>
          <a:ln w="444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550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85096B30-4CEA-98CA-0588-C4B3ED7CF2DB}"/>
              </a:ext>
            </a:extLst>
          </p:cNvPr>
          <p:cNvGraphicFramePr/>
          <p:nvPr>
            <p:extLst>
              <p:ext uri="{D42A27DB-BD31-4B8C-83A1-F6EECF244321}">
                <p14:modId xmlns:p14="http://schemas.microsoft.com/office/powerpoint/2010/main" val="3912414473"/>
              </p:ext>
            </p:extLst>
          </p:nvPr>
        </p:nvGraphicFramePr>
        <p:xfrm>
          <a:off x="232131" y="3567815"/>
          <a:ext cx="3172450" cy="2724671"/>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5FFFE98A-070C-4B94-7BE1-DBDC9D3C21E4}"/>
              </a:ext>
            </a:extLst>
          </p:cNvPr>
          <p:cNvSpPr txBox="1"/>
          <p:nvPr/>
        </p:nvSpPr>
        <p:spPr>
          <a:xfrm>
            <a:off x="442913" y="6392547"/>
            <a:ext cx="10157541" cy="17177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GB" sz="1100" dirty="0">
                <a:latin typeface="Arial"/>
              </a:rPr>
              <a:t>A </a:t>
            </a:r>
            <a:r>
              <a:rPr kumimoji="0" lang="en-GB" sz="1100" b="0" i="0" u="none" strike="noStrike" kern="1200" cap="none" spc="0" normalizeH="0" baseline="0" noProof="0" dirty="0">
                <a:ln>
                  <a:noFill/>
                </a:ln>
                <a:effectLst/>
                <a:uLnTx/>
                <a:uFillTx/>
                <a:latin typeface="Arial"/>
                <a:ea typeface="+mn-ea"/>
                <a:cs typeface="+mn-cs"/>
              </a:rPr>
              <a:t>total of </a:t>
            </a:r>
            <a:r>
              <a:rPr kumimoji="0" lang="en-GB" sz="1100" b="0" i="0" u="none" strike="noStrike" kern="1200" cap="none" spc="0" normalizeH="0" baseline="0" noProof="0" dirty="0" err="1">
                <a:ln>
                  <a:noFill/>
                </a:ln>
                <a:effectLst/>
                <a:uLnTx/>
                <a:uFillTx/>
                <a:latin typeface="Arial"/>
                <a:ea typeface="+mn-ea"/>
                <a:cs typeface="+mn-cs"/>
              </a:rPr>
              <a:t>xxxx</a:t>
            </a:r>
            <a:r>
              <a:rPr kumimoji="0" lang="en-GB" sz="1100" b="0" i="0" u="none" strike="noStrike" kern="1200" cap="none" spc="0" normalizeH="0" baseline="0" noProof="0" dirty="0">
                <a:ln>
                  <a:noFill/>
                </a:ln>
                <a:effectLst/>
                <a:uLnTx/>
                <a:uFillTx/>
                <a:latin typeface="Arial"/>
                <a:ea typeface="+mn-ea"/>
                <a:cs typeface="+mn-cs"/>
              </a:rPr>
              <a:t> responses were received from </a:t>
            </a:r>
            <a:r>
              <a:rPr lang="en-GB" sz="1100" dirty="0" err="1">
                <a:latin typeface="Arial"/>
              </a:rPr>
              <a:t>xxxxx</a:t>
            </a:r>
            <a:r>
              <a:rPr kumimoji="0" lang="en-GB" sz="1100" b="0" i="0" u="none" strike="noStrike" kern="1200" cap="none" spc="0" normalizeH="0" baseline="0" noProof="0" dirty="0">
                <a:ln>
                  <a:noFill/>
                </a:ln>
                <a:effectLst/>
                <a:uLnTx/>
                <a:uFillTx/>
                <a:latin typeface="Arial"/>
                <a:ea typeface="+mn-ea"/>
                <a:cs typeface="+mn-cs"/>
              </a:rPr>
              <a:t> at [Trust Name] during </a:t>
            </a:r>
            <a:r>
              <a:rPr kumimoji="0" lang="en-GB" sz="1100" b="0" i="0" u="none" strike="noStrike" kern="1200" cap="none" spc="0" normalizeH="0" baseline="0" noProof="0" dirty="0" err="1">
                <a:ln>
                  <a:noFill/>
                </a:ln>
                <a:effectLst/>
                <a:uLnTx/>
                <a:uFillTx/>
                <a:latin typeface="Arial"/>
                <a:ea typeface="+mn-ea"/>
                <a:cs typeface="+mn-cs"/>
              </a:rPr>
              <a:t>xxxxx</a:t>
            </a:r>
            <a:r>
              <a:rPr kumimoji="0" lang="en-GB" sz="1100" b="0" i="0" u="none" strike="noStrike" kern="1200" cap="none" spc="0" normalizeH="0" baseline="0" noProof="0" dirty="0">
                <a:ln>
                  <a:noFill/>
                </a:ln>
                <a:effectLst/>
                <a:uLnTx/>
                <a:uFillTx/>
                <a:latin typeface="Arial"/>
                <a:ea typeface="+mn-ea"/>
                <a:cs typeface="+mn-cs"/>
              </a:rPr>
              <a:t> and </a:t>
            </a:r>
            <a:r>
              <a:rPr kumimoji="0" lang="en-GB" sz="1100" b="0" i="0" u="none" strike="noStrike" kern="1200" cap="none" spc="0" normalizeH="0" baseline="0" noProof="0" dirty="0" err="1">
                <a:ln>
                  <a:noFill/>
                </a:ln>
                <a:effectLst/>
                <a:uLnTx/>
                <a:uFillTx/>
                <a:latin typeface="Arial"/>
                <a:ea typeface="+mn-ea"/>
                <a:cs typeface="+mn-cs"/>
              </a:rPr>
              <a:t>xxxxx</a:t>
            </a:r>
            <a:endParaRPr kumimoji="0" lang="en-GB" sz="1100" b="0" i="0" u="none" strike="noStrike" kern="1200" cap="none" spc="0" normalizeH="0" baseline="0" noProof="0" dirty="0">
              <a:ln>
                <a:noFill/>
              </a:ln>
              <a:effectLst/>
              <a:uLnTx/>
              <a:uFillTx/>
              <a:latin typeface="Arial"/>
              <a:ea typeface="+mn-ea"/>
              <a:cs typeface="+mn-cs"/>
            </a:endParaRPr>
          </a:p>
        </p:txBody>
      </p:sp>
      <p:sp>
        <p:nvSpPr>
          <p:cNvPr id="16" name="TextBox 15">
            <a:extLst>
              <a:ext uri="{FF2B5EF4-FFF2-40B4-BE49-F238E27FC236}">
                <a16:creationId xmlns:a16="http://schemas.microsoft.com/office/drawing/2014/main" id="{BD8F23C1-4B40-DB73-BC92-835E00EE994D}"/>
              </a:ext>
            </a:extLst>
          </p:cNvPr>
          <p:cNvSpPr txBox="1">
            <a:spLocks/>
          </p:cNvSpPr>
          <p:nvPr/>
        </p:nvSpPr>
        <p:spPr>
          <a:xfrm>
            <a:off x="9791699" y="454295"/>
            <a:ext cx="1957389" cy="851515"/>
          </a:xfrm>
          <a:prstGeom prst="rect">
            <a:avLst/>
          </a:prstGeom>
          <a:noFill/>
          <a:ln>
            <a:solidFill>
              <a:schemeClr val="bg1">
                <a:lumMod val="50000"/>
              </a:schemeClr>
            </a:solidFill>
          </a:ln>
        </p:spPr>
        <p:txBody>
          <a:bodyPr wrap="square" lIns="0" tIns="0" rIns="0" bIns="0" rtlCol="0" anchor="ctr" anchorCtr="0">
            <a:spAutoFit/>
          </a:bodyPr>
          <a:lstStyle/>
          <a:p>
            <a:pPr algn="ctr">
              <a:spcBef>
                <a:spcPts val="400"/>
              </a:spcBef>
              <a:spcAft>
                <a:spcPts val="400"/>
              </a:spcAft>
            </a:pPr>
            <a:endParaRPr lang="en-GB" sz="1400" dirty="0">
              <a:solidFill>
                <a:schemeClr val="bg1">
                  <a:lumMod val="50000"/>
                </a:schemeClr>
              </a:solidFill>
            </a:endParaRPr>
          </a:p>
          <a:p>
            <a:pPr algn="ctr">
              <a:spcBef>
                <a:spcPts val="400"/>
              </a:spcBef>
              <a:spcAft>
                <a:spcPts val="400"/>
              </a:spcAft>
            </a:pPr>
            <a:r>
              <a:rPr lang="en-GB" sz="1400" dirty="0">
                <a:solidFill>
                  <a:schemeClr val="bg1">
                    <a:lumMod val="50000"/>
                  </a:schemeClr>
                </a:solidFill>
              </a:rPr>
              <a:t>Trust  Logo</a:t>
            </a:r>
          </a:p>
          <a:p>
            <a:pPr algn="ctr">
              <a:spcBef>
                <a:spcPts val="400"/>
              </a:spcBef>
              <a:spcAft>
                <a:spcPts val="400"/>
              </a:spcAft>
            </a:pPr>
            <a:endParaRPr lang="en-GB" sz="1400" dirty="0">
              <a:solidFill>
                <a:schemeClr val="bg1">
                  <a:lumMod val="50000"/>
                </a:schemeClr>
              </a:solidFill>
            </a:endParaRPr>
          </a:p>
        </p:txBody>
      </p:sp>
      <p:sp>
        <p:nvSpPr>
          <p:cNvPr id="8" name="Title 6">
            <a:extLst>
              <a:ext uri="{FF2B5EF4-FFF2-40B4-BE49-F238E27FC236}">
                <a16:creationId xmlns:a16="http://schemas.microsoft.com/office/drawing/2014/main" id="{E87B8C5F-DEA4-6B50-8574-5E14EE8EF51D}"/>
              </a:ext>
            </a:extLst>
          </p:cNvPr>
          <p:cNvSpPr txBox="1">
            <a:spLocks/>
          </p:cNvSpPr>
          <p:nvPr/>
        </p:nvSpPr>
        <p:spPr>
          <a:xfrm>
            <a:off x="442914" y="1981043"/>
            <a:ext cx="5040312" cy="1025922"/>
          </a:xfrm>
          <a:prstGeom prst="rect">
            <a:avLst/>
          </a:prstGeom>
          <a:noFill/>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spcAft>
                <a:spcPts val="800"/>
              </a:spcAft>
            </a:pPr>
            <a:r>
              <a:rPr lang="en-GB" sz="2400" dirty="0">
                <a:latin typeface="+mn-lt"/>
              </a:rPr>
              <a:t>Did staff take the time to listen to your fears or worries?</a:t>
            </a:r>
          </a:p>
          <a:p>
            <a:pPr>
              <a:lnSpc>
                <a:spcPts val="1200"/>
              </a:lnSpc>
              <a:spcAft>
                <a:spcPts val="800"/>
              </a:spcAft>
            </a:pPr>
            <a:r>
              <a:rPr lang="en-GB" sz="1600" dirty="0">
                <a:solidFill>
                  <a:schemeClr val="bg1">
                    <a:lumMod val="50000"/>
                  </a:schemeClr>
                </a:solidFill>
                <a:latin typeface="+mn-lt"/>
              </a:rPr>
              <a:t>Question c17 </a:t>
            </a:r>
          </a:p>
        </p:txBody>
      </p:sp>
      <p:grpSp>
        <p:nvGrpSpPr>
          <p:cNvPr id="50" name="Group 49">
            <a:extLst>
              <a:ext uri="{FF2B5EF4-FFF2-40B4-BE49-F238E27FC236}">
                <a16:creationId xmlns:a16="http://schemas.microsoft.com/office/drawing/2014/main" id="{0B27B0DD-6B96-C203-20D5-2D35BC20FCDA}"/>
              </a:ext>
            </a:extLst>
          </p:cNvPr>
          <p:cNvGrpSpPr/>
          <p:nvPr/>
        </p:nvGrpSpPr>
        <p:grpSpPr>
          <a:xfrm>
            <a:off x="3159449" y="3840893"/>
            <a:ext cx="2306360" cy="1995841"/>
            <a:chOff x="4819578" y="2716290"/>
            <a:chExt cx="1685026" cy="1320371"/>
          </a:xfrm>
        </p:grpSpPr>
        <p:sp>
          <p:nvSpPr>
            <p:cNvPr id="53" name="TextBox 52">
              <a:extLst>
                <a:ext uri="{FF2B5EF4-FFF2-40B4-BE49-F238E27FC236}">
                  <a16:creationId xmlns:a16="http://schemas.microsoft.com/office/drawing/2014/main" id="{57FA231F-4470-14E3-A44D-8FE6BF7C35CD}"/>
                </a:ext>
              </a:extLst>
            </p:cNvPr>
            <p:cNvSpPr txBox="1"/>
            <p:nvPr/>
          </p:nvSpPr>
          <p:spPr>
            <a:xfrm>
              <a:off x="4826102" y="2716290"/>
              <a:ext cx="682518" cy="330575"/>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lang="en-GB" sz="3200" b="1" spc="-100" dirty="0">
                  <a:solidFill>
                    <a:schemeClr val="accent1"/>
                  </a:solidFill>
                  <a:latin typeface="Arial"/>
                  <a:ea typeface="Segoe UI" panose="020B0502040204020203" pitchFamily="34" charset="0"/>
                  <a:cs typeface="Segoe UI" panose="020B0502040204020203" pitchFamily="34" charset="0"/>
                </a:rPr>
                <a:t>2</a:t>
              </a:r>
              <a:r>
                <a:rPr kumimoji="0" lang="en-GB" sz="3200" b="1" i="0" u="none" strike="noStrike" kern="1200" cap="none" spc="-100" normalizeH="0" noProof="0" dirty="0">
                  <a:ln>
                    <a:noFill/>
                  </a:ln>
                  <a:solidFill>
                    <a:schemeClr val="accent1"/>
                  </a:solidFill>
                  <a:effectLst/>
                  <a:uLnTx/>
                  <a:uFillTx/>
                  <a:latin typeface="Arial"/>
                  <a:ea typeface="Segoe UI" panose="020B0502040204020203" pitchFamily="34" charset="0"/>
                  <a:cs typeface="Segoe UI" panose="020B0502040204020203" pitchFamily="34" charset="0"/>
                </a:rPr>
                <a:t>8%</a:t>
              </a:r>
            </a:p>
          </p:txBody>
        </p:sp>
        <p:sp>
          <p:nvSpPr>
            <p:cNvPr id="54" name="Title 6">
              <a:extLst>
                <a:ext uri="{FF2B5EF4-FFF2-40B4-BE49-F238E27FC236}">
                  <a16:creationId xmlns:a16="http://schemas.microsoft.com/office/drawing/2014/main" id="{3DD4AF11-0DEC-9651-843E-AF6EA4AF7240}"/>
                </a:ext>
              </a:extLst>
            </p:cNvPr>
            <p:cNvSpPr txBox="1">
              <a:spLocks/>
            </p:cNvSpPr>
            <p:nvPr/>
          </p:nvSpPr>
          <p:spPr>
            <a:xfrm>
              <a:off x="5498843" y="2755434"/>
              <a:ext cx="832313" cy="217909"/>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pPr>
              <a:r>
                <a:rPr lang="en-GB" sz="1400" b="1" spc="-10" dirty="0">
                  <a:solidFill>
                    <a:schemeClr val="bg1">
                      <a:lumMod val="50000"/>
                    </a:schemeClr>
                  </a:solidFill>
                  <a:latin typeface="+mn-lt"/>
                </a:rPr>
                <a:t>Yes, always</a:t>
              </a:r>
            </a:p>
          </p:txBody>
        </p:sp>
        <p:sp>
          <p:nvSpPr>
            <p:cNvPr id="55" name="TextBox 54">
              <a:extLst>
                <a:ext uri="{FF2B5EF4-FFF2-40B4-BE49-F238E27FC236}">
                  <a16:creationId xmlns:a16="http://schemas.microsoft.com/office/drawing/2014/main" id="{C6102823-E216-6298-385A-52085126BA7B}"/>
                </a:ext>
              </a:extLst>
            </p:cNvPr>
            <p:cNvSpPr txBox="1"/>
            <p:nvPr/>
          </p:nvSpPr>
          <p:spPr>
            <a:xfrm>
              <a:off x="4819578" y="3211996"/>
              <a:ext cx="698517" cy="330575"/>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lang="en-GB" sz="3200" b="1" spc="-100" dirty="0">
                  <a:solidFill>
                    <a:schemeClr val="accent3"/>
                  </a:solidFill>
                  <a:latin typeface="Arial"/>
                  <a:ea typeface="Segoe UI" panose="020B0502040204020203" pitchFamily="34" charset="0"/>
                  <a:cs typeface="Segoe UI" panose="020B0502040204020203" pitchFamily="34" charset="0"/>
                </a:rPr>
                <a:t>45</a:t>
              </a:r>
              <a:r>
                <a:rPr kumimoji="0" lang="en-GB" sz="3200" b="1" i="0" u="none" strike="noStrike" kern="1200" cap="none" spc="-100" normalizeH="0" noProof="0" dirty="0">
                  <a:ln>
                    <a:noFill/>
                  </a:ln>
                  <a:solidFill>
                    <a:schemeClr val="accent3"/>
                  </a:solidFill>
                  <a:effectLst/>
                  <a:uLnTx/>
                  <a:uFillTx/>
                  <a:latin typeface="Arial"/>
                  <a:ea typeface="Segoe UI" panose="020B0502040204020203" pitchFamily="34" charset="0"/>
                  <a:cs typeface="Segoe UI" panose="020B0502040204020203" pitchFamily="34" charset="0"/>
                </a:rPr>
                <a:t>%</a:t>
              </a:r>
            </a:p>
          </p:txBody>
        </p:sp>
        <p:sp>
          <p:nvSpPr>
            <p:cNvPr id="56" name="Title 6">
              <a:extLst>
                <a:ext uri="{FF2B5EF4-FFF2-40B4-BE49-F238E27FC236}">
                  <a16:creationId xmlns:a16="http://schemas.microsoft.com/office/drawing/2014/main" id="{FEECAE71-53BD-C9A2-728E-01D42AF212F3}"/>
                </a:ext>
              </a:extLst>
            </p:cNvPr>
            <p:cNvSpPr txBox="1">
              <a:spLocks/>
            </p:cNvSpPr>
            <p:nvPr/>
          </p:nvSpPr>
          <p:spPr>
            <a:xfrm>
              <a:off x="5495852" y="3320181"/>
              <a:ext cx="1008752" cy="141554"/>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00"/>
                </a:lnSpc>
              </a:pPr>
              <a:r>
                <a:rPr lang="en-GB" sz="1400" b="1" spc="-10" dirty="0">
                  <a:solidFill>
                    <a:schemeClr val="bg1">
                      <a:lumMod val="50000"/>
                    </a:schemeClr>
                  </a:solidFill>
                  <a:latin typeface="+mn-lt"/>
                </a:rPr>
                <a:t>Yes, sometimes</a:t>
              </a:r>
            </a:p>
          </p:txBody>
        </p:sp>
        <p:sp>
          <p:nvSpPr>
            <p:cNvPr id="57" name="TextBox 56">
              <a:extLst>
                <a:ext uri="{FF2B5EF4-FFF2-40B4-BE49-F238E27FC236}">
                  <a16:creationId xmlns:a16="http://schemas.microsoft.com/office/drawing/2014/main" id="{7AC7E0EB-EDC3-3559-BC0A-EED58251E948}"/>
                </a:ext>
              </a:extLst>
            </p:cNvPr>
            <p:cNvSpPr txBox="1"/>
            <p:nvPr/>
          </p:nvSpPr>
          <p:spPr>
            <a:xfrm>
              <a:off x="4819578" y="3706086"/>
              <a:ext cx="684302" cy="330575"/>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lang="en-GB" sz="3200" b="1" spc="-100" dirty="0">
                  <a:solidFill>
                    <a:schemeClr val="accent5"/>
                  </a:solidFill>
                  <a:latin typeface="Arial"/>
                  <a:ea typeface="Segoe UI" panose="020B0502040204020203" pitchFamily="34" charset="0"/>
                  <a:cs typeface="Segoe UI" panose="020B0502040204020203" pitchFamily="34" charset="0"/>
                </a:rPr>
                <a:t>27</a:t>
              </a:r>
              <a:r>
                <a:rPr kumimoji="0" lang="en-GB" sz="3200" b="1" i="0" u="none" strike="noStrike" kern="1200" cap="none" spc="-100" normalizeH="0" noProof="0" dirty="0">
                  <a:ln>
                    <a:noFill/>
                  </a:ln>
                  <a:solidFill>
                    <a:schemeClr val="accent5"/>
                  </a:solidFill>
                  <a:effectLst/>
                  <a:uLnTx/>
                  <a:uFillTx/>
                  <a:latin typeface="Arial"/>
                  <a:ea typeface="Segoe UI" panose="020B0502040204020203" pitchFamily="34" charset="0"/>
                  <a:cs typeface="Segoe UI" panose="020B0502040204020203" pitchFamily="34" charset="0"/>
                </a:rPr>
                <a:t>%</a:t>
              </a:r>
            </a:p>
          </p:txBody>
        </p:sp>
        <p:sp>
          <p:nvSpPr>
            <p:cNvPr id="58" name="Title 6">
              <a:extLst>
                <a:ext uri="{FF2B5EF4-FFF2-40B4-BE49-F238E27FC236}">
                  <a16:creationId xmlns:a16="http://schemas.microsoft.com/office/drawing/2014/main" id="{84F1A3A4-7B38-EBEE-F200-AADE1FBAB77A}"/>
                </a:ext>
              </a:extLst>
            </p:cNvPr>
            <p:cNvSpPr txBox="1">
              <a:spLocks/>
            </p:cNvSpPr>
            <p:nvPr/>
          </p:nvSpPr>
          <p:spPr>
            <a:xfrm>
              <a:off x="5498844" y="3811585"/>
              <a:ext cx="440933" cy="141554"/>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00"/>
                </a:lnSpc>
              </a:pPr>
              <a:r>
                <a:rPr lang="en-GB" sz="1400" b="1" spc="-10" dirty="0">
                  <a:solidFill>
                    <a:schemeClr val="bg1">
                      <a:lumMod val="50000"/>
                    </a:schemeClr>
                  </a:solidFill>
                  <a:latin typeface="+mn-lt"/>
                </a:rPr>
                <a:t>No</a:t>
              </a:r>
            </a:p>
          </p:txBody>
        </p:sp>
      </p:grpSp>
      <p:cxnSp>
        <p:nvCxnSpPr>
          <p:cNvPr id="76" name="Straight Connector 75">
            <a:extLst>
              <a:ext uri="{FF2B5EF4-FFF2-40B4-BE49-F238E27FC236}">
                <a16:creationId xmlns:a16="http://schemas.microsoft.com/office/drawing/2014/main" id="{13547DE6-7E61-8104-E456-407227438557}"/>
              </a:ext>
            </a:extLst>
          </p:cNvPr>
          <p:cNvCxnSpPr>
            <a:cxnSpLocks/>
          </p:cNvCxnSpPr>
          <p:nvPr/>
        </p:nvCxnSpPr>
        <p:spPr>
          <a:xfrm>
            <a:off x="442913" y="3719339"/>
            <a:ext cx="0" cy="2239186"/>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6BC0833-3E64-2032-32B1-AC7F76395F4C}"/>
              </a:ext>
            </a:extLst>
          </p:cNvPr>
          <p:cNvCxnSpPr>
            <a:cxnSpLocks/>
          </p:cNvCxnSpPr>
          <p:nvPr/>
        </p:nvCxnSpPr>
        <p:spPr>
          <a:xfrm flipH="1" flipV="1">
            <a:off x="442913" y="5943667"/>
            <a:ext cx="5040312" cy="4696"/>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D44E8DD-5767-8660-5A3F-FB948495EB61}"/>
              </a:ext>
            </a:extLst>
          </p:cNvPr>
          <p:cNvPicPr>
            <a:picLocks noChangeAspect="1"/>
          </p:cNvPicPr>
          <p:nvPr/>
        </p:nvPicPr>
        <p:blipFill rotWithShape="1">
          <a:blip r:embed="rId4">
            <a:extLst>
              <a:ext uri="{28A0092B-C50C-407E-A947-70E740481C1C}">
                <a14:useLocalDpi xmlns:a14="http://schemas.microsoft.com/office/drawing/2010/main" val="0"/>
              </a:ext>
            </a:extLst>
          </a:blip>
          <a:srcRect l="2474" t="15158" r="11175" b="16634"/>
          <a:stretch/>
        </p:blipFill>
        <p:spPr>
          <a:xfrm>
            <a:off x="64850" y="0"/>
            <a:ext cx="2438400" cy="1926077"/>
          </a:xfrm>
          <a:prstGeom prst="rect">
            <a:avLst/>
          </a:prstGeom>
        </p:spPr>
      </p:pic>
      <p:pic>
        <p:nvPicPr>
          <p:cNvPr id="3" name="Picture 2">
            <a:extLst>
              <a:ext uri="{FF2B5EF4-FFF2-40B4-BE49-F238E27FC236}">
                <a16:creationId xmlns:a16="http://schemas.microsoft.com/office/drawing/2014/main" id="{45562014-7DFD-AA96-9D0C-5236736A3AA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465808" y="2104961"/>
            <a:ext cx="6419757" cy="3852258"/>
          </a:xfrm>
          <a:prstGeom prst="rect">
            <a:avLst/>
          </a:prstGeom>
        </p:spPr>
      </p:pic>
    </p:spTree>
    <p:extLst>
      <p:ext uri="{BB962C8B-B14F-4D97-AF65-F5344CB8AC3E}">
        <p14:creationId xmlns:p14="http://schemas.microsoft.com/office/powerpoint/2010/main" val="3684752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B3DF1F5A-CDC5-1363-07B8-1E489774AF3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95200" y="513775"/>
            <a:ext cx="4924200" cy="4924200"/>
          </a:xfrm>
          <a:prstGeom prst="rect">
            <a:avLst/>
          </a:prstGeom>
        </p:spPr>
      </p:pic>
      <p:graphicFrame>
        <p:nvGraphicFramePr>
          <p:cNvPr id="29" name="Chart 28">
            <a:extLst>
              <a:ext uri="{FF2B5EF4-FFF2-40B4-BE49-F238E27FC236}">
                <a16:creationId xmlns:a16="http://schemas.microsoft.com/office/drawing/2014/main" id="{742359AB-FD63-3DA7-C3A5-A9733DAF61DA}"/>
              </a:ext>
            </a:extLst>
          </p:cNvPr>
          <p:cNvGraphicFramePr/>
          <p:nvPr>
            <p:extLst>
              <p:ext uri="{D42A27DB-BD31-4B8C-83A1-F6EECF244321}">
                <p14:modId xmlns:p14="http://schemas.microsoft.com/office/powerpoint/2010/main" val="584812757"/>
              </p:ext>
            </p:extLst>
          </p:nvPr>
        </p:nvGraphicFramePr>
        <p:xfrm>
          <a:off x="-219080" y="4414850"/>
          <a:ext cx="3224438" cy="2897253"/>
        </p:xfrm>
        <a:graphic>
          <a:graphicData uri="http://schemas.openxmlformats.org/drawingml/2006/chart">
            <c:chart xmlns:c="http://schemas.openxmlformats.org/drawingml/2006/chart" xmlns:r="http://schemas.openxmlformats.org/officeDocument/2006/relationships" r:id="rId4"/>
          </a:graphicData>
        </a:graphic>
      </p:graphicFrame>
      <p:grpSp>
        <p:nvGrpSpPr>
          <p:cNvPr id="30" name="Group 29">
            <a:extLst>
              <a:ext uri="{FF2B5EF4-FFF2-40B4-BE49-F238E27FC236}">
                <a16:creationId xmlns:a16="http://schemas.microsoft.com/office/drawing/2014/main" id="{FCB975CC-C953-88B3-A647-4E18B8AC71D8}"/>
              </a:ext>
            </a:extLst>
          </p:cNvPr>
          <p:cNvGrpSpPr/>
          <p:nvPr/>
        </p:nvGrpSpPr>
        <p:grpSpPr>
          <a:xfrm>
            <a:off x="2911343" y="4436872"/>
            <a:ext cx="2827376" cy="1452221"/>
            <a:chOff x="4819578" y="2645277"/>
            <a:chExt cx="2584963" cy="1431631"/>
          </a:xfrm>
        </p:grpSpPr>
        <p:sp>
          <p:nvSpPr>
            <p:cNvPr id="31" name="TextBox 30">
              <a:extLst>
                <a:ext uri="{FF2B5EF4-FFF2-40B4-BE49-F238E27FC236}">
                  <a16:creationId xmlns:a16="http://schemas.microsoft.com/office/drawing/2014/main" id="{F56F9B61-F2D6-07B2-E347-6D4E4FBDED0D}"/>
                </a:ext>
              </a:extLst>
            </p:cNvPr>
            <p:cNvSpPr txBox="1"/>
            <p:nvPr/>
          </p:nvSpPr>
          <p:spPr>
            <a:xfrm>
              <a:off x="4826101" y="2645277"/>
              <a:ext cx="1438100" cy="431037"/>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2800" b="1" i="0" u="none" strike="noStrike" kern="1200" cap="none" spc="-100" normalizeH="0" noProof="0" dirty="0">
                  <a:ln>
                    <a:noFill/>
                  </a:ln>
                  <a:solidFill>
                    <a:schemeClr val="accent1"/>
                  </a:solidFill>
                  <a:effectLst/>
                  <a:uLnTx/>
                  <a:uFillTx/>
                  <a:latin typeface="Arial"/>
                  <a:ea typeface="Segoe UI" panose="020B0502040204020203" pitchFamily="34" charset="0"/>
                  <a:cs typeface="Segoe UI" panose="020B0502040204020203" pitchFamily="34" charset="0"/>
                </a:rPr>
                <a:t>25%</a:t>
              </a:r>
            </a:p>
          </p:txBody>
        </p:sp>
        <p:sp>
          <p:nvSpPr>
            <p:cNvPr id="32" name="Title 6">
              <a:extLst>
                <a:ext uri="{FF2B5EF4-FFF2-40B4-BE49-F238E27FC236}">
                  <a16:creationId xmlns:a16="http://schemas.microsoft.com/office/drawing/2014/main" id="{1EB588C5-EB4F-BCCD-73B0-82386022CBCA}"/>
                </a:ext>
              </a:extLst>
            </p:cNvPr>
            <p:cNvSpPr txBox="1">
              <a:spLocks/>
            </p:cNvSpPr>
            <p:nvPr/>
          </p:nvSpPr>
          <p:spPr>
            <a:xfrm>
              <a:off x="5561438" y="2713454"/>
              <a:ext cx="1843103" cy="324716"/>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pPr>
              <a:r>
                <a:rPr lang="en-GB" sz="1400" b="1" spc="-30" dirty="0">
                  <a:solidFill>
                    <a:schemeClr val="bg1">
                      <a:lumMod val="50000"/>
                    </a:schemeClr>
                  </a:solidFill>
                  <a:latin typeface="+mn-lt"/>
                </a:rPr>
                <a:t>Yes, always</a:t>
              </a:r>
            </a:p>
          </p:txBody>
        </p:sp>
        <p:sp>
          <p:nvSpPr>
            <p:cNvPr id="33" name="TextBox 32">
              <a:extLst>
                <a:ext uri="{FF2B5EF4-FFF2-40B4-BE49-F238E27FC236}">
                  <a16:creationId xmlns:a16="http://schemas.microsoft.com/office/drawing/2014/main" id="{C08E3343-2018-6974-E112-52F72CBFC08A}"/>
                </a:ext>
              </a:extLst>
            </p:cNvPr>
            <p:cNvSpPr txBox="1"/>
            <p:nvPr/>
          </p:nvSpPr>
          <p:spPr>
            <a:xfrm>
              <a:off x="4819578" y="3136777"/>
              <a:ext cx="1427898" cy="431037"/>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2800" b="1" i="0" u="none" strike="noStrike" kern="1200" cap="none" spc="-100" normalizeH="0" noProof="0" dirty="0">
                  <a:ln>
                    <a:noFill/>
                  </a:ln>
                  <a:solidFill>
                    <a:schemeClr val="accent3"/>
                  </a:solidFill>
                  <a:effectLst/>
                  <a:uLnTx/>
                  <a:uFillTx/>
                  <a:latin typeface="Arial"/>
                  <a:ea typeface="Segoe UI" panose="020B0502040204020203" pitchFamily="34" charset="0"/>
                  <a:cs typeface="Segoe UI" panose="020B0502040204020203" pitchFamily="34" charset="0"/>
                </a:rPr>
                <a:t>45%</a:t>
              </a:r>
            </a:p>
          </p:txBody>
        </p:sp>
        <p:sp>
          <p:nvSpPr>
            <p:cNvPr id="34" name="Title 6">
              <a:extLst>
                <a:ext uri="{FF2B5EF4-FFF2-40B4-BE49-F238E27FC236}">
                  <a16:creationId xmlns:a16="http://schemas.microsoft.com/office/drawing/2014/main" id="{8166C810-AF4B-A0B5-50DC-EB128A2D367C}"/>
                </a:ext>
              </a:extLst>
            </p:cNvPr>
            <p:cNvSpPr txBox="1">
              <a:spLocks/>
            </p:cNvSpPr>
            <p:nvPr/>
          </p:nvSpPr>
          <p:spPr>
            <a:xfrm>
              <a:off x="5553708" y="3295831"/>
              <a:ext cx="1850831" cy="210935"/>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00"/>
                </a:lnSpc>
              </a:pPr>
              <a:r>
                <a:rPr lang="en-GB" sz="1400" b="1" spc="-30" dirty="0">
                  <a:solidFill>
                    <a:schemeClr val="bg1">
                      <a:lumMod val="50000"/>
                    </a:schemeClr>
                  </a:solidFill>
                  <a:latin typeface="+mn-lt"/>
                </a:rPr>
                <a:t>Yes, sometimes</a:t>
              </a:r>
            </a:p>
          </p:txBody>
        </p:sp>
        <p:sp>
          <p:nvSpPr>
            <p:cNvPr id="35" name="TextBox 34">
              <a:extLst>
                <a:ext uri="{FF2B5EF4-FFF2-40B4-BE49-F238E27FC236}">
                  <a16:creationId xmlns:a16="http://schemas.microsoft.com/office/drawing/2014/main" id="{6B565DAE-556F-D12A-8965-5C20442983AA}"/>
                </a:ext>
              </a:extLst>
            </p:cNvPr>
            <p:cNvSpPr txBox="1"/>
            <p:nvPr/>
          </p:nvSpPr>
          <p:spPr>
            <a:xfrm>
              <a:off x="4819578" y="3645871"/>
              <a:ext cx="1417700" cy="431037"/>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2800" b="1" i="0" u="none" strike="noStrike" kern="1200" cap="none" spc="-100" normalizeH="0" noProof="0" dirty="0">
                  <a:ln>
                    <a:noFill/>
                  </a:ln>
                  <a:solidFill>
                    <a:schemeClr val="accent5"/>
                  </a:solidFill>
                  <a:effectLst/>
                  <a:uLnTx/>
                  <a:uFillTx/>
                  <a:latin typeface="Arial"/>
                  <a:ea typeface="Segoe UI" panose="020B0502040204020203" pitchFamily="34" charset="0"/>
                  <a:cs typeface="Segoe UI" panose="020B0502040204020203" pitchFamily="34" charset="0"/>
                </a:rPr>
                <a:t>30%</a:t>
              </a:r>
            </a:p>
          </p:txBody>
        </p:sp>
        <p:sp>
          <p:nvSpPr>
            <p:cNvPr id="36" name="Title 6">
              <a:extLst>
                <a:ext uri="{FF2B5EF4-FFF2-40B4-BE49-F238E27FC236}">
                  <a16:creationId xmlns:a16="http://schemas.microsoft.com/office/drawing/2014/main" id="{2564A188-31B6-421F-D990-B9E82A943212}"/>
                </a:ext>
              </a:extLst>
            </p:cNvPr>
            <p:cNvSpPr txBox="1">
              <a:spLocks/>
            </p:cNvSpPr>
            <p:nvPr/>
          </p:nvSpPr>
          <p:spPr>
            <a:xfrm>
              <a:off x="5561459" y="3798379"/>
              <a:ext cx="1496611" cy="210935"/>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00"/>
                </a:lnSpc>
              </a:pPr>
              <a:r>
                <a:rPr lang="en-GB" sz="1400" b="1" spc="-10" dirty="0">
                  <a:solidFill>
                    <a:schemeClr val="bg1">
                      <a:lumMod val="50000"/>
                    </a:schemeClr>
                  </a:solidFill>
                  <a:latin typeface="+mn-lt"/>
                </a:rPr>
                <a:t>No</a:t>
              </a:r>
            </a:p>
          </p:txBody>
        </p:sp>
      </p:grpSp>
      <p:sp>
        <p:nvSpPr>
          <p:cNvPr id="17" name="TextBox 16">
            <a:extLst>
              <a:ext uri="{FF2B5EF4-FFF2-40B4-BE49-F238E27FC236}">
                <a16:creationId xmlns:a16="http://schemas.microsoft.com/office/drawing/2014/main" id="{5FFFE98A-070C-4B94-7BE1-DBDC9D3C21E4}"/>
              </a:ext>
            </a:extLst>
          </p:cNvPr>
          <p:cNvSpPr txBox="1"/>
          <p:nvPr/>
        </p:nvSpPr>
        <p:spPr>
          <a:xfrm>
            <a:off x="442913" y="6392547"/>
            <a:ext cx="10157541" cy="17177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GB" sz="1100" dirty="0">
                <a:latin typeface="Arial"/>
              </a:rPr>
              <a:t>A </a:t>
            </a:r>
            <a:r>
              <a:rPr kumimoji="0" lang="en-GB" sz="1100" b="0" i="0" u="none" strike="noStrike" kern="1200" cap="none" spc="0" normalizeH="0" baseline="0" noProof="0" dirty="0">
                <a:ln>
                  <a:noFill/>
                </a:ln>
                <a:effectLst/>
                <a:uLnTx/>
                <a:uFillTx/>
                <a:latin typeface="Arial"/>
                <a:ea typeface="+mn-ea"/>
                <a:cs typeface="+mn-cs"/>
              </a:rPr>
              <a:t>total of </a:t>
            </a:r>
            <a:r>
              <a:rPr kumimoji="0" lang="en-GB" sz="1100" b="0" i="0" u="none" strike="noStrike" kern="1200" cap="none" spc="0" normalizeH="0" baseline="0" noProof="0" dirty="0" err="1">
                <a:ln>
                  <a:noFill/>
                </a:ln>
                <a:effectLst/>
                <a:uLnTx/>
                <a:uFillTx/>
                <a:latin typeface="Arial"/>
                <a:ea typeface="+mn-ea"/>
                <a:cs typeface="+mn-cs"/>
              </a:rPr>
              <a:t>xxxx</a:t>
            </a:r>
            <a:r>
              <a:rPr kumimoji="0" lang="en-GB" sz="1100" b="0" i="0" u="none" strike="noStrike" kern="1200" cap="none" spc="0" normalizeH="0" baseline="0" noProof="0" dirty="0">
                <a:ln>
                  <a:noFill/>
                </a:ln>
                <a:effectLst/>
                <a:uLnTx/>
                <a:uFillTx/>
                <a:latin typeface="Arial"/>
                <a:ea typeface="+mn-ea"/>
                <a:cs typeface="+mn-cs"/>
              </a:rPr>
              <a:t> responses were received from </a:t>
            </a:r>
            <a:r>
              <a:rPr lang="en-GB" sz="1100" dirty="0" err="1">
                <a:latin typeface="Arial"/>
              </a:rPr>
              <a:t>xxxxx</a:t>
            </a:r>
            <a:r>
              <a:rPr kumimoji="0" lang="en-GB" sz="1100" b="0" i="0" u="none" strike="noStrike" kern="1200" cap="none" spc="0" normalizeH="0" baseline="0" noProof="0" dirty="0">
                <a:ln>
                  <a:noFill/>
                </a:ln>
                <a:effectLst/>
                <a:uLnTx/>
                <a:uFillTx/>
                <a:latin typeface="Arial"/>
                <a:ea typeface="+mn-ea"/>
                <a:cs typeface="+mn-cs"/>
              </a:rPr>
              <a:t> at [Trust Name] during </a:t>
            </a:r>
            <a:r>
              <a:rPr kumimoji="0" lang="en-GB" sz="1100" b="0" i="0" u="none" strike="noStrike" kern="1200" cap="none" spc="0" normalizeH="0" baseline="0" noProof="0" dirty="0" err="1">
                <a:ln>
                  <a:noFill/>
                </a:ln>
                <a:effectLst/>
                <a:uLnTx/>
                <a:uFillTx/>
                <a:latin typeface="Arial"/>
                <a:ea typeface="+mn-ea"/>
                <a:cs typeface="+mn-cs"/>
              </a:rPr>
              <a:t>xxxxx</a:t>
            </a:r>
            <a:r>
              <a:rPr kumimoji="0" lang="en-GB" sz="1100" b="0" i="0" u="none" strike="noStrike" kern="1200" cap="none" spc="0" normalizeH="0" baseline="0" noProof="0" dirty="0">
                <a:ln>
                  <a:noFill/>
                </a:ln>
                <a:effectLst/>
                <a:uLnTx/>
                <a:uFillTx/>
                <a:latin typeface="Arial"/>
                <a:ea typeface="+mn-ea"/>
                <a:cs typeface="+mn-cs"/>
              </a:rPr>
              <a:t> and </a:t>
            </a:r>
            <a:r>
              <a:rPr kumimoji="0" lang="en-GB" sz="1100" b="0" i="0" u="none" strike="noStrike" kern="1200" cap="none" spc="0" normalizeH="0" baseline="0" noProof="0" dirty="0" err="1">
                <a:ln>
                  <a:noFill/>
                </a:ln>
                <a:effectLst/>
                <a:uLnTx/>
                <a:uFillTx/>
                <a:latin typeface="Arial"/>
                <a:ea typeface="+mn-ea"/>
                <a:cs typeface="+mn-cs"/>
              </a:rPr>
              <a:t>xxxxx</a:t>
            </a:r>
            <a:endParaRPr kumimoji="0" lang="en-GB" sz="1100" b="0" i="0" u="none" strike="noStrike" kern="1200" cap="none" spc="0" normalizeH="0" baseline="0" noProof="0" dirty="0">
              <a:ln>
                <a:noFill/>
              </a:ln>
              <a:effectLst/>
              <a:uLnTx/>
              <a:uFillTx/>
              <a:latin typeface="Arial"/>
              <a:ea typeface="+mn-ea"/>
              <a:cs typeface="+mn-cs"/>
            </a:endParaRPr>
          </a:p>
        </p:txBody>
      </p:sp>
      <p:sp>
        <p:nvSpPr>
          <p:cNvPr id="16" name="TextBox 15">
            <a:extLst>
              <a:ext uri="{FF2B5EF4-FFF2-40B4-BE49-F238E27FC236}">
                <a16:creationId xmlns:a16="http://schemas.microsoft.com/office/drawing/2014/main" id="{BD8F23C1-4B40-DB73-BC92-835E00EE994D}"/>
              </a:ext>
            </a:extLst>
          </p:cNvPr>
          <p:cNvSpPr txBox="1">
            <a:spLocks/>
          </p:cNvSpPr>
          <p:nvPr/>
        </p:nvSpPr>
        <p:spPr>
          <a:xfrm>
            <a:off x="9791699" y="454295"/>
            <a:ext cx="1957389" cy="851515"/>
          </a:xfrm>
          <a:prstGeom prst="rect">
            <a:avLst/>
          </a:prstGeom>
          <a:noFill/>
          <a:ln>
            <a:solidFill>
              <a:schemeClr val="bg1">
                <a:lumMod val="50000"/>
              </a:schemeClr>
            </a:solidFill>
          </a:ln>
        </p:spPr>
        <p:txBody>
          <a:bodyPr wrap="square" lIns="0" tIns="0" rIns="0" bIns="0" rtlCol="0" anchor="ctr" anchorCtr="0">
            <a:spAutoFit/>
          </a:bodyPr>
          <a:lstStyle/>
          <a:p>
            <a:pPr algn="ctr">
              <a:spcBef>
                <a:spcPts val="400"/>
              </a:spcBef>
              <a:spcAft>
                <a:spcPts val="400"/>
              </a:spcAft>
            </a:pPr>
            <a:endParaRPr lang="en-GB" sz="1400" dirty="0">
              <a:solidFill>
                <a:schemeClr val="bg1">
                  <a:lumMod val="50000"/>
                </a:schemeClr>
              </a:solidFill>
            </a:endParaRPr>
          </a:p>
          <a:p>
            <a:pPr algn="ctr">
              <a:spcBef>
                <a:spcPts val="400"/>
              </a:spcBef>
              <a:spcAft>
                <a:spcPts val="400"/>
              </a:spcAft>
            </a:pPr>
            <a:r>
              <a:rPr lang="en-GB" sz="1400" dirty="0">
                <a:solidFill>
                  <a:schemeClr val="bg1">
                    <a:lumMod val="50000"/>
                  </a:schemeClr>
                </a:solidFill>
              </a:rPr>
              <a:t>Trust  Logo</a:t>
            </a:r>
          </a:p>
          <a:p>
            <a:pPr algn="ctr">
              <a:spcBef>
                <a:spcPts val="400"/>
              </a:spcBef>
              <a:spcAft>
                <a:spcPts val="400"/>
              </a:spcAft>
            </a:pPr>
            <a:endParaRPr lang="en-GB" sz="1400" dirty="0">
              <a:solidFill>
                <a:schemeClr val="bg1">
                  <a:lumMod val="50000"/>
                </a:schemeClr>
              </a:solidFill>
            </a:endParaRPr>
          </a:p>
        </p:txBody>
      </p:sp>
      <p:cxnSp>
        <p:nvCxnSpPr>
          <p:cNvPr id="76" name="Straight Connector 75">
            <a:extLst>
              <a:ext uri="{FF2B5EF4-FFF2-40B4-BE49-F238E27FC236}">
                <a16:creationId xmlns:a16="http://schemas.microsoft.com/office/drawing/2014/main" id="{13547DE6-7E61-8104-E456-407227438557}"/>
              </a:ext>
            </a:extLst>
          </p:cNvPr>
          <p:cNvCxnSpPr>
            <a:cxnSpLocks/>
          </p:cNvCxnSpPr>
          <p:nvPr/>
        </p:nvCxnSpPr>
        <p:spPr>
          <a:xfrm>
            <a:off x="442913" y="4377600"/>
            <a:ext cx="0" cy="15836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6BC0833-3E64-2032-32B1-AC7F76395F4C}"/>
              </a:ext>
            </a:extLst>
          </p:cNvPr>
          <p:cNvCxnSpPr>
            <a:cxnSpLocks/>
          </p:cNvCxnSpPr>
          <p:nvPr/>
        </p:nvCxnSpPr>
        <p:spPr>
          <a:xfrm flipH="1" flipV="1">
            <a:off x="442913" y="5948229"/>
            <a:ext cx="5040312" cy="1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6">
            <a:extLst>
              <a:ext uri="{FF2B5EF4-FFF2-40B4-BE49-F238E27FC236}">
                <a16:creationId xmlns:a16="http://schemas.microsoft.com/office/drawing/2014/main" id="{E7D92049-ED18-C2C7-3019-D83785C36032}"/>
              </a:ext>
            </a:extLst>
          </p:cNvPr>
          <p:cNvSpPr txBox="1">
            <a:spLocks/>
          </p:cNvSpPr>
          <p:nvPr/>
        </p:nvSpPr>
        <p:spPr>
          <a:xfrm>
            <a:off x="6267450" y="2054501"/>
            <a:ext cx="2890950" cy="1333698"/>
          </a:xfrm>
          <a:prstGeom prst="rect">
            <a:avLst/>
          </a:prstGeom>
          <a:noFill/>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100"/>
              </a:lnSpc>
              <a:spcAft>
                <a:spcPts val="800"/>
              </a:spcAft>
            </a:pPr>
            <a:r>
              <a:rPr lang="en-GB" sz="1800" dirty="0">
                <a:latin typeface="+mn-lt"/>
              </a:rPr>
              <a:t>Did a member of staff tell you who to talk to if you were worried about anything when you got home?</a:t>
            </a:r>
          </a:p>
          <a:p>
            <a:pPr>
              <a:lnSpc>
                <a:spcPts val="1200"/>
              </a:lnSpc>
              <a:spcAft>
                <a:spcPts val="800"/>
              </a:spcAft>
            </a:pPr>
            <a:r>
              <a:rPr lang="en-GB" sz="1200" dirty="0">
                <a:solidFill>
                  <a:schemeClr val="bg1">
                    <a:lumMod val="50000"/>
                  </a:schemeClr>
                </a:solidFill>
                <a:latin typeface="+mn-lt"/>
              </a:rPr>
              <a:t>Question c25</a:t>
            </a:r>
          </a:p>
        </p:txBody>
      </p:sp>
      <p:pic>
        <p:nvPicPr>
          <p:cNvPr id="10" name="Picture 9">
            <a:extLst>
              <a:ext uri="{FF2B5EF4-FFF2-40B4-BE49-F238E27FC236}">
                <a16:creationId xmlns:a16="http://schemas.microsoft.com/office/drawing/2014/main" id="{CD44E8DD-5767-8660-5A3F-FB948495EB61}"/>
              </a:ext>
            </a:extLst>
          </p:cNvPr>
          <p:cNvPicPr>
            <a:picLocks noChangeAspect="1"/>
          </p:cNvPicPr>
          <p:nvPr/>
        </p:nvPicPr>
        <p:blipFill rotWithShape="1">
          <a:blip r:embed="rId5">
            <a:extLst>
              <a:ext uri="{28A0092B-C50C-407E-A947-70E740481C1C}">
                <a14:useLocalDpi xmlns:a14="http://schemas.microsoft.com/office/drawing/2010/main" val="0"/>
              </a:ext>
            </a:extLst>
          </a:blip>
          <a:srcRect l="2474" t="15158" r="11175" b="16634"/>
          <a:stretch/>
        </p:blipFill>
        <p:spPr>
          <a:xfrm>
            <a:off x="64850" y="0"/>
            <a:ext cx="2438400" cy="1926077"/>
          </a:xfrm>
          <a:prstGeom prst="rect">
            <a:avLst/>
          </a:prstGeom>
        </p:spPr>
      </p:pic>
      <p:graphicFrame>
        <p:nvGraphicFramePr>
          <p:cNvPr id="21" name="Chart 20">
            <a:extLst>
              <a:ext uri="{FF2B5EF4-FFF2-40B4-BE49-F238E27FC236}">
                <a16:creationId xmlns:a16="http://schemas.microsoft.com/office/drawing/2014/main" id="{8EC94B0E-C01A-EF0B-7065-970F1B218C07}"/>
              </a:ext>
            </a:extLst>
          </p:cNvPr>
          <p:cNvGraphicFramePr/>
          <p:nvPr>
            <p:extLst>
              <p:ext uri="{D42A27DB-BD31-4B8C-83A1-F6EECF244321}">
                <p14:modId xmlns:p14="http://schemas.microsoft.com/office/powerpoint/2010/main" val="3174172178"/>
              </p:ext>
            </p:extLst>
          </p:nvPr>
        </p:nvGraphicFramePr>
        <p:xfrm>
          <a:off x="5617162" y="4414850"/>
          <a:ext cx="3224438" cy="2897253"/>
        </p:xfrm>
        <a:graphic>
          <a:graphicData uri="http://schemas.openxmlformats.org/drawingml/2006/chart">
            <c:chart xmlns:c="http://schemas.openxmlformats.org/drawingml/2006/chart" xmlns:r="http://schemas.openxmlformats.org/officeDocument/2006/relationships" r:id="rId6"/>
          </a:graphicData>
        </a:graphic>
      </p:graphicFrame>
      <p:grpSp>
        <p:nvGrpSpPr>
          <p:cNvPr id="22" name="Group 21">
            <a:extLst>
              <a:ext uri="{FF2B5EF4-FFF2-40B4-BE49-F238E27FC236}">
                <a16:creationId xmlns:a16="http://schemas.microsoft.com/office/drawing/2014/main" id="{0CF75F6A-D8AC-947B-B47D-241967874242}"/>
              </a:ext>
            </a:extLst>
          </p:cNvPr>
          <p:cNvGrpSpPr/>
          <p:nvPr/>
        </p:nvGrpSpPr>
        <p:grpSpPr>
          <a:xfrm>
            <a:off x="8981671" y="4436873"/>
            <a:ext cx="2827376" cy="1481528"/>
            <a:chOff x="4819578" y="2645277"/>
            <a:chExt cx="2584963" cy="1460522"/>
          </a:xfrm>
        </p:grpSpPr>
        <p:sp>
          <p:nvSpPr>
            <p:cNvPr id="23" name="TextBox 22">
              <a:extLst>
                <a:ext uri="{FF2B5EF4-FFF2-40B4-BE49-F238E27FC236}">
                  <a16:creationId xmlns:a16="http://schemas.microsoft.com/office/drawing/2014/main" id="{CBEE5B23-86C1-35B3-C688-1F354BDE5D61}"/>
                </a:ext>
              </a:extLst>
            </p:cNvPr>
            <p:cNvSpPr txBox="1"/>
            <p:nvPr/>
          </p:nvSpPr>
          <p:spPr>
            <a:xfrm>
              <a:off x="4826101" y="2645277"/>
              <a:ext cx="1438100" cy="431037"/>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2800" b="1" i="0" u="none" strike="noStrike" kern="1200" cap="none" spc="-100" normalizeH="0" noProof="0" dirty="0">
                  <a:ln>
                    <a:noFill/>
                  </a:ln>
                  <a:solidFill>
                    <a:schemeClr val="accent1"/>
                  </a:solidFill>
                  <a:effectLst/>
                  <a:uLnTx/>
                  <a:uFillTx/>
                  <a:latin typeface="Arial"/>
                  <a:ea typeface="Segoe UI" panose="020B0502040204020203" pitchFamily="34" charset="0"/>
                  <a:cs typeface="Segoe UI" panose="020B0502040204020203" pitchFamily="34" charset="0"/>
                </a:rPr>
                <a:t>40%</a:t>
              </a:r>
            </a:p>
          </p:txBody>
        </p:sp>
        <p:sp>
          <p:nvSpPr>
            <p:cNvPr id="24" name="Title 6">
              <a:extLst>
                <a:ext uri="{FF2B5EF4-FFF2-40B4-BE49-F238E27FC236}">
                  <a16:creationId xmlns:a16="http://schemas.microsoft.com/office/drawing/2014/main" id="{65487637-DE4C-E99A-F856-501A71EFD166}"/>
                </a:ext>
              </a:extLst>
            </p:cNvPr>
            <p:cNvSpPr txBox="1">
              <a:spLocks/>
            </p:cNvSpPr>
            <p:nvPr/>
          </p:nvSpPr>
          <p:spPr>
            <a:xfrm>
              <a:off x="5561438" y="2713454"/>
              <a:ext cx="1843103" cy="324716"/>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pPr>
              <a:r>
                <a:rPr lang="en-GB" sz="1400" b="1" spc="-30" dirty="0">
                  <a:solidFill>
                    <a:schemeClr val="bg1">
                      <a:lumMod val="50000"/>
                    </a:schemeClr>
                  </a:solidFill>
                  <a:latin typeface="+mn-lt"/>
                </a:rPr>
                <a:t>Yes</a:t>
              </a:r>
            </a:p>
          </p:txBody>
        </p:sp>
        <p:sp>
          <p:nvSpPr>
            <p:cNvPr id="25" name="TextBox 24">
              <a:extLst>
                <a:ext uri="{FF2B5EF4-FFF2-40B4-BE49-F238E27FC236}">
                  <a16:creationId xmlns:a16="http://schemas.microsoft.com/office/drawing/2014/main" id="{9571FEA5-277B-C54A-4434-8F91E1048D5C}"/>
                </a:ext>
              </a:extLst>
            </p:cNvPr>
            <p:cNvSpPr txBox="1"/>
            <p:nvPr/>
          </p:nvSpPr>
          <p:spPr>
            <a:xfrm>
              <a:off x="4819578" y="3136777"/>
              <a:ext cx="1427898" cy="431037"/>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2800" b="1" i="0" u="none" strike="noStrike" kern="1200" cap="none" spc="-100" normalizeH="0" noProof="0" dirty="0">
                  <a:ln>
                    <a:noFill/>
                  </a:ln>
                  <a:solidFill>
                    <a:srgbClr val="E5005B"/>
                  </a:solidFill>
                  <a:effectLst/>
                  <a:uLnTx/>
                  <a:uFillTx/>
                  <a:latin typeface="Arial"/>
                  <a:ea typeface="Segoe UI" panose="020B0502040204020203" pitchFamily="34" charset="0"/>
                  <a:cs typeface="Segoe UI" panose="020B0502040204020203" pitchFamily="34" charset="0"/>
                </a:rPr>
                <a:t>33%</a:t>
              </a:r>
            </a:p>
          </p:txBody>
        </p:sp>
        <p:sp>
          <p:nvSpPr>
            <p:cNvPr id="26" name="Title 6">
              <a:extLst>
                <a:ext uri="{FF2B5EF4-FFF2-40B4-BE49-F238E27FC236}">
                  <a16:creationId xmlns:a16="http://schemas.microsoft.com/office/drawing/2014/main" id="{248B6B3A-1FC6-8071-9AD6-66A4CB28420B}"/>
                </a:ext>
              </a:extLst>
            </p:cNvPr>
            <p:cNvSpPr txBox="1">
              <a:spLocks/>
            </p:cNvSpPr>
            <p:nvPr/>
          </p:nvSpPr>
          <p:spPr>
            <a:xfrm>
              <a:off x="5553708" y="3295831"/>
              <a:ext cx="1850831" cy="210935"/>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00"/>
                </a:lnSpc>
              </a:pPr>
              <a:r>
                <a:rPr lang="en-GB" sz="1400" b="1" spc="-30" dirty="0">
                  <a:solidFill>
                    <a:schemeClr val="bg1">
                      <a:lumMod val="50000"/>
                    </a:schemeClr>
                  </a:solidFill>
                  <a:latin typeface="+mn-lt"/>
                </a:rPr>
                <a:t>No</a:t>
              </a:r>
            </a:p>
          </p:txBody>
        </p:sp>
        <p:sp>
          <p:nvSpPr>
            <p:cNvPr id="27" name="TextBox 26">
              <a:extLst>
                <a:ext uri="{FF2B5EF4-FFF2-40B4-BE49-F238E27FC236}">
                  <a16:creationId xmlns:a16="http://schemas.microsoft.com/office/drawing/2014/main" id="{ADCC6E68-B45B-3403-AA00-DF246209E5BA}"/>
                </a:ext>
              </a:extLst>
            </p:cNvPr>
            <p:cNvSpPr txBox="1"/>
            <p:nvPr/>
          </p:nvSpPr>
          <p:spPr>
            <a:xfrm>
              <a:off x="4819578" y="3645871"/>
              <a:ext cx="1417700" cy="431037"/>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2800" b="1" i="0" u="none" strike="noStrike" kern="1200" cap="none" spc="-100" normalizeH="0" noProof="0" dirty="0">
                  <a:ln>
                    <a:noFill/>
                  </a:ln>
                  <a:solidFill>
                    <a:schemeClr val="bg1">
                      <a:lumMod val="50000"/>
                    </a:schemeClr>
                  </a:solidFill>
                  <a:effectLst/>
                  <a:uLnTx/>
                  <a:uFillTx/>
                  <a:latin typeface="Arial"/>
                  <a:ea typeface="Segoe UI" panose="020B0502040204020203" pitchFamily="34" charset="0"/>
                  <a:cs typeface="Segoe UI" panose="020B0502040204020203" pitchFamily="34" charset="0"/>
                </a:rPr>
                <a:t>27%</a:t>
              </a:r>
            </a:p>
          </p:txBody>
        </p:sp>
        <p:sp>
          <p:nvSpPr>
            <p:cNvPr id="28" name="Title 6">
              <a:extLst>
                <a:ext uri="{FF2B5EF4-FFF2-40B4-BE49-F238E27FC236}">
                  <a16:creationId xmlns:a16="http://schemas.microsoft.com/office/drawing/2014/main" id="{A56867F4-6ED4-AC11-8297-BF1F9BE3B974}"/>
                </a:ext>
              </a:extLst>
            </p:cNvPr>
            <p:cNvSpPr txBox="1">
              <a:spLocks/>
            </p:cNvSpPr>
            <p:nvPr/>
          </p:nvSpPr>
          <p:spPr>
            <a:xfrm>
              <a:off x="5561459" y="3663518"/>
              <a:ext cx="1516361" cy="442281"/>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00"/>
                </a:lnSpc>
              </a:pPr>
              <a:r>
                <a:rPr lang="en-GB" sz="1400" b="1" spc="-30" dirty="0">
                  <a:solidFill>
                    <a:schemeClr val="bg1">
                      <a:lumMod val="50000"/>
                    </a:schemeClr>
                  </a:solidFill>
                  <a:latin typeface="+mn-lt"/>
                </a:rPr>
                <a:t>They told my parent / carer </a:t>
              </a:r>
              <a:r>
                <a:rPr lang="en-GB" sz="1400" b="1" spc="-10" dirty="0">
                  <a:solidFill>
                    <a:schemeClr val="bg1">
                      <a:lumMod val="50000"/>
                    </a:schemeClr>
                  </a:solidFill>
                  <a:latin typeface="+mn-lt"/>
                </a:rPr>
                <a:t>instead</a:t>
              </a:r>
            </a:p>
          </p:txBody>
        </p:sp>
      </p:grpSp>
      <p:cxnSp>
        <p:nvCxnSpPr>
          <p:cNvPr id="49" name="Straight Connector 48">
            <a:extLst>
              <a:ext uri="{FF2B5EF4-FFF2-40B4-BE49-F238E27FC236}">
                <a16:creationId xmlns:a16="http://schemas.microsoft.com/office/drawing/2014/main" id="{423CC750-C8BA-5D49-E2CC-917F36AC6A39}"/>
              </a:ext>
            </a:extLst>
          </p:cNvPr>
          <p:cNvCxnSpPr>
            <a:cxnSpLocks/>
          </p:cNvCxnSpPr>
          <p:nvPr/>
        </p:nvCxnSpPr>
        <p:spPr>
          <a:xfrm>
            <a:off x="6279842" y="4363200"/>
            <a:ext cx="0" cy="15980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BB2EED1-6005-8568-0A58-7399DC48F9CF}"/>
              </a:ext>
            </a:extLst>
          </p:cNvPr>
          <p:cNvCxnSpPr>
            <a:cxnSpLocks/>
          </p:cNvCxnSpPr>
          <p:nvPr/>
        </p:nvCxnSpPr>
        <p:spPr>
          <a:xfrm flipH="1" flipV="1">
            <a:off x="6279842" y="5948229"/>
            <a:ext cx="5469246" cy="1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45E452-2DED-4464-556B-28052D6AA958}"/>
              </a:ext>
            </a:extLst>
          </p:cNvPr>
          <p:cNvCxnSpPr>
            <a:cxnSpLocks/>
          </p:cNvCxnSpPr>
          <p:nvPr/>
        </p:nvCxnSpPr>
        <p:spPr>
          <a:xfrm>
            <a:off x="5911850" y="2081719"/>
            <a:ext cx="0" cy="4084131"/>
          </a:xfrm>
          <a:prstGeom prst="line">
            <a:avLst/>
          </a:prstGeom>
          <a:ln w="444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05268CEC-3ECD-43F4-3B7D-617A3AF9EA1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945888" y="1850400"/>
            <a:ext cx="3748747" cy="2441375"/>
          </a:xfrm>
          <a:prstGeom prst="rect">
            <a:avLst/>
          </a:prstGeom>
        </p:spPr>
      </p:pic>
      <p:sp>
        <p:nvSpPr>
          <p:cNvPr id="8" name="Title 6">
            <a:extLst>
              <a:ext uri="{FF2B5EF4-FFF2-40B4-BE49-F238E27FC236}">
                <a16:creationId xmlns:a16="http://schemas.microsoft.com/office/drawing/2014/main" id="{E87B8C5F-DEA4-6B50-8574-5E14EE8EF51D}"/>
              </a:ext>
            </a:extLst>
          </p:cNvPr>
          <p:cNvSpPr txBox="1">
            <a:spLocks/>
          </p:cNvSpPr>
          <p:nvPr/>
        </p:nvSpPr>
        <p:spPr>
          <a:xfrm>
            <a:off x="442913" y="2056861"/>
            <a:ext cx="1749142" cy="1064394"/>
          </a:xfrm>
          <a:prstGeom prst="rect">
            <a:avLst/>
          </a:prstGeom>
          <a:noFill/>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100"/>
              </a:lnSpc>
              <a:spcAft>
                <a:spcPts val="800"/>
              </a:spcAft>
            </a:pPr>
            <a:r>
              <a:rPr lang="en-GB" sz="1800" dirty="0">
                <a:latin typeface="+mn-lt"/>
              </a:rPr>
              <a:t>Did staff talk to you in a way you understood?</a:t>
            </a:r>
          </a:p>
          <a:p>
            <a:pPr>
              <a:lnSpc>
                <a:spcPts val="1200"/>
              </a:lnSpc>
              <a:spcAft>
                <a:spcPts val="800"/>
              </a:spcAft>
            </a:pPr>
            <a:r>
              <a:rPr lang="en-GB" sz="1200" dirty="0">
                <a:solidFill>
                  <a:schemeClr val="bg1">
                    <a:lumMod val="50000"/>
                  </a:schemeClr>
                </a:solidFill>
                <a:latin typeface="+mn-lt"/>
              </a:rPr>
              <a:t>Question c13 </a:t>
            </a:r>
          </a:p>
        </p:txBody>
      </p:sp>
    </p:spTree>
    <p:extLst>
      <p:ext uri="{BB962C8B-B14F-4D97-AF65-F5344CB8AC3E}">
        <p14:creationId xmlns:p14="http://schemas.microsoft.com/office/powerpoint/2010/main" val="443298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85096B30-4CEA-98CA-0588-C4B3ED7CF2DB}"/>
              </a:ext>
            </a:extLst>
          </p:cNvPr>
          <p:cNvGraphicFramePr/>
          <p:nvPr>
            <p:extLst>
              <p:ext uri="{D42A27DB-BD31-4B8C-83A1-F6EECF244321}">
                <p14:modId xmlns:p14="http://schemas.microsoft.com/office/powerpoint/2010/main" val="2548144245"/>
              </p:ext>
            </p:extLst>
          </p:nvPr>
        </p:nvGraphicFramePr>
        <p:xfrm>
          <a:off x="253731" y="3035809"/>
          <a:ext cx="2986269" cy="3296006"/>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5FFFE98A-070C-4B94-7BE1-DBDC9D3C21E4}"/>
              </a:ext>
            </a:extLst>
          </p:cNvPr>
          <p:cNvSpPr txBox="1"/>
          <p:nvPr/>
        </p:nvSpPr>
        <p:spPr>
          <a:xfrm>
            <a:off x="442913" y="6392547"/>
            <a:ext cx="10157541" cy="17177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GB" sz="1100" dirty="0">
                <a:latin typeface="Arial"/>
              </a:rPr>
              <a:t>A </a:t>
            </a:r>
            <a:r>
              <a:rPr kumimoji="0" lang="en-GB" sz="1100" b="0" i="0" u="none" strike="noStrike" kern="1200" cap="none" spc="0" normalizeH="0" baseline="0" noProof="0" dirty="0">
                <a:ln>
                  <a:noFill/>
                </a:ln>
                <a:effectLst/>
                <a:uLnTx/>
                <a:uFillTx/>
                <a:latin typeface="Arial"/>
                <a:ea typeface="+mn-ea"/>
                <a:cs typeface="+mn-cs"/>
              </a:rPr>
              <a:t>total of </a:t>
            </a:r>
            <a:r>
              <a:rPr kumimoji="0" lang="en-GB" sz="1100" b="0" i="0" u="none" strike="noStrike" kern="1200" cap="none" spc="0" normalizeH="0" baseline="0" noProof="0" dirty="0" err="1">
                <a:ln>
                  <a:noFill/>
                </a:ln>
                <a:effectLst/>
                <a:uLnTx/>
                <a:uFillTx/>
                <a:latin typeface="Arial"/>
                <a:ea typeface="+mn-ea"/>
                <a:cs typeface="+mn-cs"/>
              </a:rPr>
              <a:t>xxxx</a:t>
            </a:r>
            <a:r>
              <a:rPr kumimoji="0" lang="en-GB" sz="1100" b="0" i="0" u="none" strike="noStrike" kern="1200" cap="none" spc="0" normalizeH="0" baseline="0" noProof="0" dirty="0">
                <a:ln>
                  <a:noFill/>
                </a:ln>
                <a:effectLst/>
                <a:uLnTx/>
                <a:uFillTx/>
                <a:latin typeface="Arial"/>
                <a:ea typeface="+mn-ea"/>
                <a:cs typeface="+mn-cs"/>
              </a:rPr>
              <a:t> responses were received from </a:t>
            </a:r>
            <a:r>
              <a:rPr lang="en-GB" sz="1100" dirty="0" err="1">
                <a:latin typeface="Arial"/>
              </a:rPr>
              <a:t>xxxxx</a:t>
            </a:r>
            <a:r>
              <a:rPr kumimoji="0" lang="en-GB" sz="1100" b="0" i="0" u="none" strike="noStrike" kern="1200" cap="none" spc="0" normalizeH="0" baseline="0" noProof="0" dirty="0">
                <a:ln>
                  <a:noFill/>
                </a:ln>
                <a:effectLst/>
                <a:uLnTx/>
                <a:uFillTx/>
                <a:latin typeface="Arial"/>
                <a:ea typeface="+mn-ea"/>
                <a:cs typeface="+mn-cs"/>
              </a:rPr>
              <a:t> at [Trust Name] during </a:t>
            </a:r>
            <a:r>
              <a:rPr kumimoji="0" lang="en-GB" sz="1100" b="0" i="0" u="none" strike="noStrike" kern="1200" cap="none" spc="0" normalizeH="0" baseline="0" noProof="0" dirty="0" err="1">
                <a:ln>
                  <a:noFill/>
                </a:ln>
                <a:effectLst/>
                <a:uLnTx/>
                <a:uFillTx/>
                <a:latin typeface="Arial"/>
                <a:ea typeface="+mn-ea"/>
                <a:cs typeface="+mn-cs"/>
              </a:rPr>
              <a:t>xxxxx</a:t>
            </a:r>
            <a:r>
              <a:rPr kumimoji="0" lang="en-GB" sz="1100" b="0" i="0" u="none" strike="noStrike" kern="1200" cap="none" spc="0" normalizeH="0" baseline="0" noProof="0" dirty="0">
                <a:ln>
                  <a:noFill/>
                </a:ln>
                <a:effectLst/>
                <a:uLnTx/>
                <a:uFillTx/>
                <a:latin typeface="Arial"/>
                <a:ea typeface="+mn-ea"/>
                <a:cs typeface="+mn-cs"/>
              </a:rPr>
              <a:t> and </a:t>
            </a:r>
            <a:r>
              <a:rPr kumimoji="0" lang="en-GB" sz="1100" b="0" i="0" u="none" strike="noStrike" kern="1200" cap="none" spc="0" normalizeH="0" baseline="0" noProof="0" dirty="0" err="1">
                <a:ln>
                  <a:noFill/>
                </a:ln>
                <a:effectLst/>
                <a:uLnTx/>
                <a:uFillTx/>
                <a:latin typeface="Arial"/>
                <a:ea typeface="+mn-ea"/>
                <a:cs typeface="+mn-cs"/>
              </a:rPr>
              <a:t>xxxxx</a:t>
            </a:r>
            <a:endParaRPr kumimoji="0" lang="en-GB" sz="1100" b="0" i="0" u="none" strike="noStrike" kern="1200" cap="none" spc="0" normalizeH="0" baseline="0" noProof="0" dirty="0">
              <a:ln>
                <a:noFill/>
              </a:ln>
              <a:effectLst/>
              <a:uLnTx/>
              <a:uFillTx/>
              <a:latin typeface="Arial"/>
              <a:ea typeface="+mn-ea"/>
              <a:cs typeface="+mn-cs"/>
            </a:endParaRPr>
          </a:p>
        </p:txBody>
      </p:sp>
      <p:sp>
        <p:nvSpPr>
          <p:cNvPr id="16" name="TextBox 15">
            <a:extLst>
              <a:ext uri="{FF2B5EF4-FFF2-40B4-BE49-F238E27FC236}">
                <a16:creationId xmlns:a16="http://schemas.microsoft.com/office/drawing/2014/main" id="{BD8F23C1-4B40-DB73-BC92-835E00EE994D}"/>
              </a:ext>
            </a:extLst>
          </p:cNvPr>
          <p:cNvSpPr txBox="1">
            <a:spLocks/>
          </p:cNvSpPr>
          <p:nvPr/>
        </p:nvSpPr>
        <p:spPr>
          <a:xfrm>
            <a:off x="9791699" y="454295"/>
            <a:ext cx="1957389" cy="851515"/>
          </a:xfrm>
          <a:prstGeom prst="rect">
            <a:avLst/>
          </a:prstGeom>
          <a:noFill/>
          <a:ln>
            <a:solidFill>
              <a:schemeClr val="bg1">
                <a:lumMod val="50000"/>
              </a:schemeClr>
            </a:solidFill>
          </a:ln>
        </p:spPr>
        <p:txBody>
          <a:bodyPr wrap="square" lIns="0" tIns="0" rIns="0" bIns="0" rtlCol="0" anchor="ctr" anchorCtr="0">
            <a:spAutoFit/>
          </a:bodyPr>
          <a:lstStyle/>
          <a:p>
            <a:pPr algn="ctr">
              <a:spcBef>
                <a:spcPts val="400"/>
              </a:spcBef>
              <a:spcAft>
                <a:spcPts val="400"/>
              </a:spcAft>
            </a:pPr>
            <a:endParaRPr lang="en-GB" sz="1400" dirty="0">
              <a:solidFill>
                <a:schemeClr val="bg1">
                  <a:lumMod val="50000"/>
                </a:schemeClr>
              </a:solidFill>
            </a:endParaRPr>
          </a:p>
          <a:p>
            <a:pPr algn="ctr">
              <a:spcBef>
                <a:spcPts val="400"/>
              </a:spcBef>
              <a:spcAft>
                <a:spcPts val="400"/>
              </a:spcAft>
            </a:pPr>
            <a:r>
              <a:rPr lang="en-GB" sz="1400" dirty="0">
                <a:solidFill>
                  <a:schemeClr val="bg1">
                    <a:lumMod val="50000"/>
                  </a:schemeClr>
                </a:solidFill>
              </a:rPr>
              <a:t>Trust  Logo</a:t>
            </a:r>
          </a:p>
          <a:p>
            <a:pPr algn="ctr">
              <a:spcBef>
                <a:spcPts val="400"/>
              </a:spcBef>
              <a:spcAft>
                <a:spcPts val="400"/>
              </a:spcAft>
            </a:pPr>
            <a:endParaRPr lang="en-GB" sz="1400" dirty="0">
              <a:solidFill>
                <a:schemeClr val="bg1">
                  <a:lumMod val="50000"/>
                </a:schemeClr>
              </a:solidFill>
            </a:endParaRPr>
          </a:p>
        </p:txBody>
      </p:sp>
      <p:sp>
        <p:nvSpPr>
          <p:cNvPr id="8" name="Title 6">
            <a:extLst>
              <a:ext uri="{FF2B5EF4-FFF2-40B4-BE49-F238E27FC236}">
                <a16:creationId xmlns:a16="http://schemas.microsoft.com/office/drawing/2014/main" id="{E87B8C5F-DEA4-6B50-8574-5E14EE8EF51D}"/>
              </a:ext>
            </a:extLst>
          </p:cNvPr>
          <p:cNvSpPr txBox="1">
            <a:spLocks/>
          </p:cNvSpPr>
          <p:nvPr/>
        </p:nvSpPr>
        <p:spPr>
          <a:xfrm>
            <a:off x="442914" y="1974054"/>
            <a:ext cx="5525886" cy="1039900"/>
          </a:xfrm>
          <a:prstGeom prst="rect">
            <a:avLst/>
          </a:prstGeom>
          <a:noFill/>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spcAft>
                <a:spcPts val="800"/>
              </a:spcAft>
            </a:pPr>
            <a:r>
              <a:rPr lang="en-GB" sz="2400" dirty="0">
                <a:latin typeface="+mn-lt"/>
              </a:rPr>
              <a:t>Did any of the following bother you when you were in the waiting area?</a:t>
            </a:r>
          </a:p>
          <a:p>
            <a:pPr>
              <a:lnSpc>
                <a:spcPts val="1200"/>
              </a:lnSpc>
              <a:spcAft>
                <a:spcPts val="800"/>
              </a:spcAft>
            </a:pPr>
            <a:r>
              <a:rPr lang="en-GB" sz="1600" dirty="0">
                <a:solidFill>
                  <a:schemeClr val="bg1">
                    <a:lumMod val="50000"/>
                  </a:schemeClr>
                </a:solidFill>
                <a:effectLst/>
                <a:latin typeface="+mn-lt"/>
              </a:rPr>
              <a:t>Question c20</a:t>
            </a:r>
            <a:r>
              <a:rPr lang="en-GB" sz="1600" dirty="0">
                <a:solidFill>
                  <a:schemeClr val="bg1">
                    <a:lumMod val="50000"/>
                  </a:schemeClr>
                </a:solidFill>
                <a:effectLst/>
              </a:rPr>
              <a:t> </a:t>
            </a:r>
            <a:endParaRPr lang="en-GB" sz="1600" dirty="0">
              <a:solidFill>
                <a:schemeClr val="bg1">
                  <a:lumMod val="50000"/>
                </a:schemeClr>
              </a:solidFill>
              <a:latin typeface="+mn-lt"/>
            </a:endParaRPr>
          </a:p>
        </p:txBody>
      </p:sp>
      <p:cxnSp>
        <p:nvCxnSpPr>
          <p:cNvPr id="76" name="Straight Connector 75">
            <a:extLst>
              <a:ext uri="{FF2B5EF4-FFF2-40B4-BE49-F238E27FC236}">
                <a16:creationId xmlns:a16="http://schemas.microsoft.com/office/drawing/2014/main" id="{13547DE6-7E61-8104-E456-407227438557}"/>
              </a:ext>
            </a:extLst>
          </p:cNvPr>
          <p:cNvCxnSpPr>
            <a:cxnSpLocks/>
          </p:cNvCxnSpPr>
          <p:nvPr/>
        </p:nvCxnSpPr>
        <p:spPr>
          <a:xfrm>
            <a:off x="442913" y="3167482"/>
            <a:ext cx="0" cy="2786695"/>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6BC0833-3E64-2032-32B1-AC7F76395F4C}"/>
              </a:ext>
            </a:extLst>
          </p:cNvPr>
          <p:cNvCxnSpPr>
            <a:cxnSpLocks/>
          </p:cNvCxnSpPr>
          <p:nvPr/>
        </p:nvCxnSpPr>
        <p:spPr>
          <a:xfrm flipH="1">
            <a:off x="435713" y="5948363"/>
            <a:ext cx="6296287"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D44E8DD-5767-8660-5A3F-FB948495EB61}"/>
              </a:ext>
            </a:extLst>
          </p:cNvPr>
          <p:cNvPicPr>
            <a:picLocks noChangeAspect="1"/>
          </p:cNvPicPr>
          <p:nvPr/>
        </p:nvPicPr>
        <p:blipFill rotWithShape="1">
          <a:blip r:embed="rId4">
            <a:extLst>
              <a:ext uri="{28A0092B-C50C-407E-A947-70E740481C1C}">
                <a14:useLocalDpi xmlns:a14="http://schemas.microsoft.com/office/drawing/2010/main" val="0"/>
              </a:ext>
            </a:extLst>
          </a:blip>
          <a:srcRect l="2474" t="15158" r="11175" b="16634"/>
          <a:stretch/>
        </p:blipFill>
        <p:spPr>
          <a:xfrm>
            <a:off x="64850" y="0"/>
            <a:ext cx="2438400" cy="1926077"/>
          </a:xfrm>
          <a:prstGeom prst="rect">
            <a:avLst/>
          </a:prstGeom>
        </p:spPr>
      </p:pic>
      <p:pic>
        <p:nvPicPr>
          <p:cNvPr id="3" name="Picture 2">
            <a:extLst>
              <a:ext uri="{FF2B5EF4-FFF2-40B4-BE49-F238E27FC236}">
                <a16:creationId xmlns:a16="http://schemas.microsoft.com/office/drawing/2014/main" id="{45562014-7DFD-AA96-9D0C-5236736A3AAA}"/>
              </a:ext>
            </a:extLst>
          </p:cNvPr>
          <p:cNvPicPr>
            <a:picLocks noChangeAspect="1"/>
          </p:cNvPicPr>
          <p:nvPr/>
        </p:nvPicPr>
        <p:blipFill rotWithShape="1">
          <a:blip r:embed="rId5">
            <a:extLst>
              <a:ext uri="{28A0092B-C50C-407E-A947-70E740481C1C}">
                <a14:useLocalDpi xmlns:a14="http://schemas.microsoft.com/office/drawing/2010/main" val="0"/>
              </a:ext>
            </a:extLst>
          </a:blip>
          <a:srcRect l="15075" t="13765" r="16853" b="17335"/>
          <a:stretch/>
        </p:blipFill>
        <p:spPr>
          <a:xfrm>
            <a:off x="6631201" y="1484313"/>
            <a:ext cx="5234400" cy="5298087"/>
          </a:xfrm>
          <a:prstGeom prst="rect">
            <a:avLst/>
          </a:prstGeom>
        </p:spPr>
      </p:pic>
      <p:grpSp>
        <p:nvGrpSpPr>
          <p:cNvPr id="14" name="Group 13">
            <a:extLst>
              <a:ext uri="{FF2B5EF4-FFF2-40B4-BE49-F238E27FC236}">
                <a16:creationId xmlns:a16="http://schemas.microsoft.com/office/drawing/2014/main" id="{D39036DF-16DA-D948-137C-C1C8607AC283}"/>
              </a:ext>
            </a:extLst>
          </p:cNvPr>
          <p:cNvGrpSpPr/>
          <p:nvPr/>
        </p:nvGrpSpPr>
        <p:grpSpPr>
          <a:xfrm>
            <a:off x="3226537" y="3138454"/>
            <a:ext cx="3770401" cy="2818598"/>
            <a:chOff x="2996137" y="3011115"/>
            <a:chExt cx="3770401" cy="2818598"/>
          </a:xfrm>
        </p:grpSpPr>
        <p:grpSp>
          <p:nvGrpSpPr>
            <p:cNvPr id="50" name="Group 49">
              <a:extLst>
                <a:ext uri="{FF2B5EF4-FFF2-40B4-BE49-F238E27FC236}">
                  <a16:creationId xmlns:a16="http://schemas.microsoft.com/office/drawing/2014/main" id="{0B27B0DD-6B96-C203-20D5-2D35BC20FCDA}"/>
                </a:ext>
              </a:extLst>
            </p:cNvPr>
            <p:cNvGrpSpPr/>
            <p:nvPr/>
          </p:nvGrpSpPr>
          <p:grpSpPr>
            <a:xfrm>
              <a:off x="3015449" y="3011115"/>
              <a:ext cx="3262952" cy="1453225"/>
              <a:chOff x="4819578" y="2821082"/>
              <a:chExt cx="2383912" cy="961402"/>
            </a:xfrm>
          </p:grpSpPr>
          <p:sp>
            <p:nvSpPr>
              <p:cNvPr id="53" name="TextBox 52">
                <a:extLst>
                  <a:ext uri="{FF2B5EF4-FFF2-40B4-BE49-F238E27FC236}">
                    <a16:creationId xmlns:a16="http://schemas.microsoft.com/office/drawing/2014/main" id="{57FA231F-4470-14E3-A44D-8FE6BF7C35CD}"/>
                  </a:ext>
                </a:extLst>
              </p:cNvPr>
              <p:cNvSpPr txBox="1"/>
              <p:nvPr/>
            </p:nvSpPr>
            <p:spPr>
              <a:xfrm>
                <a:off x="4826102" y="2821082"/>
                <a:ext cx="682518" cy="330575"/>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lang="en-GB" sz="3200" b="1" spc="-100" dirty="0">
                    <a:solidFill>
                      <a:schemeClr val="accent5"/>
                    </a:solidFill>
                    <a:latin typeface="Arial"/>
                    <a:ea typeface="Segoe UI" panose="020B0502040204020203" pitchFamily="34" charset="0"/>
                    <a:cs typeface="Segoe UI" panose="020B0502040204020203" pitchFamily="34" charset="0"/>
                  </a:rPr>
                  <a:t>2</a:t>
                </a:r>
                <a:r>
                  <a:rPr kumimoji="0" lang="en-GB" sz="3200" b="1" i="0" u="none" strike="noStrike" kern="1200" cap="none" spc="-100" normalizeH="0" noProof="0" dirty="0">
                    <a:ln>
                      <a:noFill/>
                    </a:ln>
                    <a:solidFill>
                      <a:schemeClr val="accent5"/>
                    </a:solidFill>
                    <a:effectLst/>
                    <a:uLnTx/>
                    <a:uFillTx/>
                    <a:latin typeface="Arial"/>
                    <a:ea typeface="Segoe UI" panose="020B0502040204020203" pitchFamily="34" charset="0"/>
                    <a:cs typeface="Segoe UI" panose="020B0502040204020203" pitchFamily="34" charset="0"/>
                  </a:rPr>
                  <a:t>8%</a:t>
                </a:r>
              </a:p>
            </p:txBody>
          </p:sp>
          <p:sp>
            <p:nvSpPr>
              <p:cNvPr id="54" name="Title 6">
                <a:extLst>
                  <a:ext uri="{FF2B5EF4-FFF2-40B4-BE49-F238E27FC236}">
                    <a16:creationId xmlns:a16="http://schemas.microsoft.com/office/drawing/2014/main" id="{3DD4AF11-0DEC-9651-843E-AF6EA4AF7240}"/>
                  </a:ext>
                </a:extLst>
              </p:cNvPr>
              <p:cNvSpPr txBox="1">
                <a:spLocks/>
              </p:cNvSpPr>
              <p:nvPr/>
            </p:nvSpPr>
            <p:spPr>
              <a:xfrm>
                <a:off x="5498843" y="2860247"/>
                <a:ext cx="1704647" cy="217909"/>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pPr>
                <a:r>
                  <a:rPr lang="en-GB" sz="1400" b="1" spc="-10" dirty="0">
                    <a:solidFill>
                      <a:schemeClr val="bg1">
                        <a:lumMod val="50000"/>
                      </a:schemeClr>
                    </a:solidFill>
                    <a:latin typeface="+mn-lt"/>
                  </a:rPr>
                  <a:t>How long you had to wait</a:t>
                </a:r>
              </a:p>
            </p:txBody>
          </p:sp>
          <p:sp>
            <p:nvSpPr>
              <p:cNvPr id="55" name="TextBox 54">
                <a:extLst>
                  <a:ext uri="{FF2B5EF4-FFF2-40B4-BE49-F238E27FC236}">
                    <a16:creationId xmlns:a16="http://schemas.microsoft.com/office/drawing/2014/main" id="{C6102823-E216-6298-385A-52085126BA7B}"/>
                  </a:ext>
                </a:extLst>
              </p:cNvPr>
              <p:cNvSpPr txBox="1"/>
              <p:nvPr/>
            </p:nvSpPr>
            <p:spPr>
              <a:xfrm>
                <a:off x="4819578" y="3140232"/>
                <a:ext cx="698517" cy="330575"/>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lang="en-GB" sz="3200" b="1" spc="-100" dirty="0">
                    <a:solidFill>
                      <a:schemeClr val="accent5">
                        <a:lumMod val="75000"/>
                      </a:schemeClr>
                    </a:solidFill>
                    <a:latin typeface="Arial"/>
                    <a:ea typeface="Segoe UI" panose="020B0502040204020203" pitchFamily="34" charset="0"/>
                    <a:cs typeface="Segoe UI" panose="020B0502040204020203" pitchFamily="34" charset="0"/>
                  </a:rPr>
                  <a:t>12</a:t>
                </a:r>
                <a:r>
                  <a:rPr kumimoji="0" lang="en-GB" sz="3200" b="1" i="0" u="none" strike="noStrike" kern="1200" cap="none" spc="-100" normalizeH="0" noProof="0" dirty="0">
                    <a:ln>
                      <a:noFill/>
                    </a:ln>
                    <a:solidFill>
                      <a:schemeClr val="accent5">
                        <a:lumMod val="75000"/>
                      </a:schemeClr>
                    </a:solidFill>
                    <a:effectLst/>
                    <a:uLnTx/>
                    <a:uFillTx/>
                    <a:latin typeface="Arial"/>
                    <a:ea typeface="Segoe UI" panose="020B0502040204020203" pitchFamily="34" charset="0"/>
                    <a:cs typeface="Segoe UI" panose="020B0502040204020203" pitchFamily="34" charset="0"/>
                  </a:rPr>
                  <a:t>%</a:t>
                </a:r>
              </a:p>
            </p:txBody>
          </p:sp>
          <p:sp>
            <p:nvSpPr>
              <p:cNvPr id="56" name="Title 6">
                <a:extLst>
                  <a:ext uri="{FF2B5EF4-FFF2-40B4-BE49-F238E27FC236}">
                    <a16:creationId xmlns:a16="http://schemas.microsoft.com/office/drawing/2014/main" id="{FEECAE71-53BD-C9A2-728E-01D42AF212F3}"/>
                  </a:ext>
                </a:extLst>
              </p:cNvPr>
              <p:cNvSpPr txBox="1">
                <a:spLocks/>
              </p:cNvSpPr>
              <p:nvPr/>
            </p:nvSpPr>
            <p:spPr>
              <a:xfrm>
                <a:off x="5495851" y="3248419"/>
                <a:ext cx="1594431" cy="141554"/>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00"/>
                  </a:lnSpc>
                </a:pPr>
                <a:r>
                  <a:rPr lang="en-GB" sz="1400" b="1" spc="-10" dirty="0">
                    <a:solidFill>
                      <a:schemeClr val="bg1">
                        <a:lumMod val="50000"/>
                      </a:schemeClr>
                    </a:solidFill>
                    <a:latin typeface="+mn-lt"/>
                  </a:rPr>
                  <a:t>Noise from other people</a:t>
                </a:r>
              </a:p>
            </p:txBody>
          </p:sp>
          <p:sp>
            <p:nvSpPr>
              <p:cNvPr id="57" name="TextBox 56">
                <a:extLst>
                  <a:ext uri="{FF2B5EF4-FFF2-40B4-BE49-F238E27FC236}">
                    <a16:creationId xmlns:a16="http://schemas.microsoft.com/office/drawing/2014/main" id="{7AC7E0EB-EDC3-3559-BC0A-EED58251E948}"/>
                  </a:ext>
                </a:extLst>
              </p:cNvPr>
              <p:cNvSpPr txBox="1"/>
              <p:nvPr/>
            </p:nvSpPr>
            <p:spPr>
              <a:xfrm>
                <a:off x="4819578" y="3451909"/>
                <a:ext cx="684302" cy="330575"/>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lang="en-GB" sz="3200" b="1" spc="-100" dirty="0">
                    <a:solidFill>
                      <a:schemeClr val="accent5">
                        <a:lumMod val="60000"/>
                        <a:lumOff val="40000"/>
                      </a:schemeClr>
                    </a:solidFill>
                    <a:latin typeface="Arial"/>
                    <a:ea typeface="Segoe UI" panose="020B0502040204020203" pitchFamily="34" charset="0"/>
                    <a:cs typeface="Segoe UI" panose="020B0502040204020203" pitchFamily="34" charset="0"/>
                  </a:rPr>
                  <a:t>24</a:t>
                </a:r>
                <a:r>
                  <a:rPr kumimoji="0" lang="en-GB" sz="3200" b="1" i="0" u="none" strike="noStrike" kern="1200" cap="none" spc="-100" normalizeH="0" noProof="0" dirty="0">
                    <a:ln>
                      <a:noFill/>
                    </a:ln>
                    <a:solidFill>
                      <a:schemeClr val="accent5">
                        <a:lumMod val="60000"/>
                        <a:lumOff val="40000"/>
                      </a:schemeClr>
                    </a:solidFill>
                    <a:effectLst/>
                    <a:uLnTx/>
                    <a:uFillTx/>
                    <a:latin typeface="Arial"/>
                    <a:ea typeface="Segoe UI" panose="020B0502040204020203" pitchFamily="34" charset="0"/>
                    <a:cs typeface="Segoe UI" panose="020B0502040204020203" pitchFamily="34" charset="0"/>
                  </a:rPr>
                  <a:t>%</a:t>
                </a:r>
              </a:p>
            </p:txBody>
          </p:sp>
          <p:sp>
            <p:nvSpPr>
              <p:cNvPr id="58" name="Title 6">
                <a:extLst>
                  <a:ext uri="{FF2B5EF4-FFF2-40B4-BE49-F238E27FC236}">
                    <a16:creationId xmlns:a16="http://schemas.microsoft.com/office/drawing/2014/main" id="{84F1A3A4-7B38-EBEE-F200-AADE1FBAB77A}"/>
                  </a:ext>
                </a:extLst>
              </p:cNvPr>
              <p:cNvSpPr txBox="1">
                <a:spLocks/>
              </p:cNvSpPr>
              <p:nvPr/>
            </p:nvSpPr>
            <p:spPr>
              <a:xfrm>
                <a:off x="5498844" y="3557419"/>
                <a:ext cx="1591439" cy="141554"/>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00"/>
                  </a:lnSpc>
                </a:pPr>
                <a:r>
                  <a:rPr lang="en-GB" sz="1400" b="1" spc="-10" dirty="0">
                    <a:solidFill>
                      <a:schemeClr val="bg1">
                        <a:lumMod val="50000"/>
                      </a:schemeClr>
                    </a:solidFill>
                    <a:latin typeface="+mn-lt"/>
                  </a:rPr>
                  <a:t>Not having enough to do</a:t>
                </a:r>
              </a:p>
            </p:txBody>
          </p:sp>
        </p:grpSp>
        <p:grpSp>
          <p:nvGrpSpPr>
            <p:cNvPr id="13" name="Group 12">
              <a:extLst>
                <a:ext uri="{FF2B5EF4-FFF2-40B4-BE49-F238E27FC236}">
                  <a16:creationId xmlns:a16="http://schemas.microsoft.com/office/drawing/2014/main" id="{DBE9A608-BFB4-64DC-55E7-ECAD672D0128}"/>
                </a:ext>
              </a:extLst>
            </p:cNvPr>
            <p:cNvGrpSpPr/>
            <p:nvPr/>
          </p:nvGrpSpPr>
          <p:grpSpPr>
            <a:xfrm>
              <a:off x="2996137" y="4434486"/>
              <a:ext cx="3770401" cy="1395227"/>
              <a:chOff x="2996137" y="4434486"/>
              <a:chExt cx="3770401" cy="1395227"/>
            </a:xfrm>
          </p:grpSpPr>
          <p:sp>
            <p:nvSpPr>
              <p:cNvPr id="4" name="TextBox 3">
                <a:extLst>
                  <a:ext uri="{FF2B5EF4-FFF2-40B4-BE49-F238E27FC236}">
                    <a16:creationId xmlns:a16="http://schemas.microsoft.com/office/drawing/2014/main" id="{F20689DA-3905-8B45-3006-12CF45A9A0E4}"/>
                  </a:ext>
                </a:extLst>
              </p:cNvPr>
              <p:cNvSpPr txBox="1"/>
              <p:nvPr/>
            </p:nvSpPr>
            <p:spPr>
              <a:xfrm>
                <a:off x="2996137" y="4434486"/>
                <a:ext cx="936630" cy="499689"/>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lang="en-GB" sz="3200" b="1" spc="-100" dirty="0">
                    <a:solidFill>
                      <a:schemeClr val="accent6"/>
                    </a:solidFill>
                    <a:latin typeface="Arial"/>
                    <a:ea typeface="Segoe UI" panose="020B0502040204020203" pitchFamily="34" charset="0"/>
                    <a:cs typeface="Segoe UI" panose="020B0502040204020203" pitchFamily="34" charset="0"/>
                  </a:rPr>
                  <a:t>15%</a:t>
                </a:r>
                <a:endParaRPr kumimoji="0" lang="en-GB" sz="3200" b="1" i="0" u="none" strike="noStrike" kern="1200" cap="none" spc="-100" normalizeH="0" noProof="0" dirty="0">
                  <a:ln>
                    <a:noFill/>
                  </a:ln>
                  <a:solidFill>
                    <a:schemeClr val="accent6"/>
                  </a:solidFill>
                  <a:effectLst/>
                  <a:uLnTx/>
                  <a:uFillTx/>
                  <a:latin typeface="Arial"/>
                  <a:ea typeface="Segoe UI" panose="020B0502040204020203" pitchFamily="34" charset="0"/>
                  <a:cs typeface="Segoe UI" panose="020B0502040204020203" pitchFamily="34" charset="0"/>
                </a:endParaRPr>
              </a:p>
            </p:txBody>
          </p:sp>
          <p:sp>
            <p:nvSpPr>
              <p:cNvPr id="5" name="Title 6">
                <a:extLst>
                  <a:ext uri="{FF2B5EF4-FFF2-40B4-BE49-F238E27FC236}">
                    <a16:creationId xmlns:a16="http://schemas.microsoft.com/office/drawing/2014/main" id="{5724E825-95A5-5740-1127-8A212FF5D15B}"/>
                  </a:ext>
                </a:extLst>
              </p:cNvPr>
              <p:cNvSpPr txBox="1">
                <a:spLocks/>
              </p:cNvSpPr>
              <p:nvPr/>
            </p:nvSpPr>
            <p:spPr>
              <a:xfrm>
                <a:off x="3925873" y="4593957"/>
                <a:ext cx="2840665" cy="213969"/>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00"/>
                  </a:lnSpc>
                </a:pPr>
                <a:r>
                  <a:rPr lang="en-GB" sz="1400" b="1" spc="-10" dirty="0">
                    <a:solidFill>
                      <a:schemeClr val="bg1">
                        <a:lumMod val="50000"/>
                      </a:schemeClr>
                    </a:solidFill>
                    <a:latin typeface="+mn-lt"/>
                  </a:rPr>
                  <a:t>Not knowing what was happening</a:t>
                </a:r>
              </a:p>
            </p:txBody>
          </p:sp>
          <p:sp>
            <p:nvSpPr>
              <p:cNvPr id="6" name="TextBox 5">
                <a:extLst>
                  <a:ext uri="{FF2B5EF4-FFF2-40B4-BE49-F238E27FC236}">
                    <a16:creationId xmlns:a16="http://schemas.microsoft.com/office/drawing/2014/main" id="{F68CFDF0-3937-9F9F-A9FC-68B234A60804}"/>
                  </a:ext>
                </a:extLst>
              </p:cNvPr>
              <p:cNvSpPr txBox="1"/>
              <p:nvPr/>
            </p:nvSpPr>
            <p:spPr>
              <a:xfrm>
                <a:off x="2996137" y="4883568"/>
                <a:ext cx="936630" cy="499689"/>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lang="en-GB" sz="3200" b="1" spc="-100" dirty="0">
                    <a:solidFill>
                      <a:srgbClr val="F498A1"/>
                    </a:solidFill>
                    <a:latin typeface="Arial"/>
                    <a:ea typeface="Segoe UI" panose="020B0502040204020203" pitchFamily="34" charset="0"/>
                    <a:cs typeface="Segoe UI" panose="020B0502040204020203" pitchFamily="34" charset="0"/>
                  </a:rPr>
                  <a:t>9</a:t>
                </a:r>
                <a:r>
                  <a:rPr kumimoji="0" lang="en-GB" sz="3200" b="1" i="0" u="none" strike="noStrike" kern="1200" cap="none" spc="-100" normalizeH="0" noProof="0" dirty="0">
                    <a:ln>
                      <a:noFill/>
                    </a:ln>
                    <a:solidFill>
                      <a:srgbClr val="F498A1"/>
                    </a:solidFill>
                    <a:effectLst/>
                    <a:uLnTx/>
                    <a:uFillTx/>
                    <a:latin typeface="Arial"/>
                    <a:ea typeface="Segoe UI" panose="020B0502040204020203" pitchFamily="34" charset="0"/>
                    <a:cs typeface="Segoe UI" panose="020B0502040204020203" pitchFamily="34" charset="0"/>
                  </a:rPr>
                  <a:t>%</a:t>
                </a:r>
              </a:p>
            </p:txBody>
          </p:sp>
          <p:sp>
            <p:nvSpPr>
              <p:cNvPr id="7" name="Title 6">
                <a:extLst>
                  <a:ext uri="{FF2B5EF4-FFF2-40B4-BE49-F238E27FC236}">
                    <a16:creationId xmlns:a16="http://schemas.microsoft.com/office/drawing/2014/main" id="{02418857-E31D-DAFA-E409-904DD6AA02AA}"/>
                  </a:ext>
                </a:extLst>
              </p:cNvPr>
              <p:cNvSpPr txBox="1">
                <a:spLocks/>
              </p:cNvSpPr>
              <p:nvPr/>
            </p:nvSpPr>
            <p:spPr>
              <a:xfrm>
                <a:off x="3925874" y="5043039"/>
                <a:ext cx="2178264" cy="213969"/>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00"/>
                  </a:lnSpc>
                </a:pPr>
                <a:r>
                  <a:rPr lang="en-GB" sz="1400" b="1" spc="-10" dirty="0">
                    <a:solidFill>
                      <a:schemeClr val="bg1">
                        <a:lumMod val="50000"/>
                      </a:schemeClr>
                    </a:solidFill>
                    <a:latin typeface="+mn-lt"/>
                  </a:rPr>
                  <a:t>Something else</a:t>
                </a:r>
              </a:p>
            </p:txBody>
          </p:sp>
          <p:sp>
            <p:nvSpPr>
              <p:cNvPr id="9" name="TextBox 8">
                <a:extLst>
                  <a:ext uri="{FF2B5EF4-FFF2-40B4-BE49-F238E27FC236}">
                    <a16:creationId xmlns:a16="http://schemas.microsoft.com/office/drawing/2014/main" id="{B461EC41-04A5-DE31-18A1-D0C1B974C474}"/>
                  </a:ext>
                </a:extLst>
              </p:cNvPr>
              <p:cNvSpPr txBox="1"/>
              <p:nvPr/>
            </p:nvSpPr>
            <p:spPr>
              <a:xfrm>
                <a:off x="2996137" y="5330024"/>
                <a:ext cx="936630" cy="499689"/>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lang="en-GB" sz="3200" b="1" spc="-100" dirty="0">
                    <a:solidFill>
                      <a:schemeClr val="accent1"/>
                    </a:solidFill>
                    <a:latin typeface="Arial"/>
                    <a:ea typeface="Segoe UI" panose="020B0502040204020203" pitchFamily="34" charset="0"/>
                    <a:cs typeface="Segoe UI" panose="020B0502040204020203" pitchFamily="34" charset="0"/>
                  </a:rPr>
                  <a:t>15</a:t>
                </a:r>
                <a:r>
                  <a:rPr kumimoji="0" lang="en-GB" sz="3200" b="1" i="0" u="none" strike="noStrike" kern="1200" cap="none" spc="-100" normalizeH="0" noProof="0" dirty="0">
                    <a:ln>
                      <a:noFill/>
                    </a:ln>
                    <a:solidFill>
                      <a:schemeClr val="accent1"/>
                    </a:solidFill>
                    <a:effectLst/>
                    <a:uLnTx/>
                    <a:uFillTx/>
                    <a:latin typeface="Arial"/>
                    <a:ea typeface="Segoe UI" panose="020B0502040204020203" pitchFamily="34" charset="0"/>
                    <a:cs typeface="Segoe UI" panose="020B0502040204020203" pitchFamily="34" charset="0"/>
                  </a:rPr>
                  <a:t>%</a:t>
                </a:r>
              </a:p>
            </p:txBody>
          </p:sp>
          <p:sp>
            <p:nvSpPr>
              <p:cNvPr id="11" name="Title 6">
                <a:extLst>
                  <a:ext uri="{FF2B5EF4-FFF2-40B4-BE49-F238E27FC236}">
                    <a16:creationId xmlns:a16="http://schemas.microsoft.com/office/drawing/2014/main" id="{412B1F93-1BA2-5BF4-C8C8-7E64B57A48EB}"/>
                  </a:ext>
                </a:extLst>
              </p:cNvPr>
              <p:cNvSpPr txBox="1">
                <a:spLocks/>
              </p:cNvSpPr>
              <p:nvPr/>
            </p:nvSpPr>
            <p:spPr>
              <a:xfrm>
                <a:off x="3925874" y="5489495"/>
                <a:ext cx="2178264" cy="213969"/>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00"/>
                  </a:lnSpc>
                </a:pPr>
                <a:r>
                  <a:rPr lang="en-GB" sz="1400" b="1" spc="-10" dirty="0">
                    <a:solidFill>
                      <a:schemeClr val="bg1">
                        <a:lumMod val="50000"/>
                      </a:schemeClr>
                    </a:solidFill>
                    <a:latin typeface="+mn-lt"/>
                  </a:rPr>
                  <a:t>Nothing bothered me</a:t>
                </a:r>
              </a:p>
            </p:txBody>
          </p:sp>
        </p:grpSp>
      </p:grpSp>
    </p:spTree>
    <p:extLst>
      <p:ext uri="{BB962C8B-B14F-4D97-AF65-F5344CB8AC3E}">
        <p14:creationId xmlns:p14="http://schemas.microsoft.com/office/powerpoint/2010/main" val="3540558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FFFE98A-070C-4B94-7BE1-DBDC9D3C21E4}"/>
              </a:ext>
            </a:extLst>
          </p:cNvPr>
          <p:cNvSpPr txBox="1"/>
          <p:nvPr/>
        </p:nvSpPr>
        <p:spPr>
          <a:xfrm>
            <a:off x="442913" y="6392547"/>
            <a:ext cx="10157541" cy="17177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GB" sz="1100" dirty="0">
                <a:solidFill>
                  <a:schemeClr val="tx2"/>
                </a:solidFill>
                <a:latin typeface="Arial"/>
              </a:rPr>
              <a:t>A </a:t>
            </a:r>
            <a:r>
              <a:rPr kumimoji="0" lang="en-GB" sz="1100" b="0" i="0" u="none" strike="noStrike" kern="1200" cap="none" spc="0" normalizeH="0" baseline="0" noProof="0" dirty="0">
                <a:ln>
                  <a:noFill/>
                </a:ln>
                <a:solidFill>
                  <a:schemeClr val="tx2"/>
                </a:solidFill>
                <a:effectLst/>
                <a:uLnTx/>
                <a:uFillTx/>
                <a:latin typeface="Arial"/>
                <a:ea typeface="+mn-ea"/>
                <a:cs typeface="+mn-cs"/>
              </a:rPr>
              <a:t>total of </a:t>
            </a:r>
            <a:r>
              <a:rPr kumimoji="0" lang="en-GB" sz="1100" b="0" i="0" u="none" strike="noStrike" kern="1200" cap="none" spc="0" normalizeH="0" baseline="0" noProof="0" dirty="0" err="1">
                <a:ln>
                  <a:noFill/>
                </a:ln>
                <a:solidFill>
                  <a:schemeClr val="tx2"/>
                </a:solidFill>
                <a:effectLst/>
                <a:uLnTx/>
                <a:uFillTx/>
                <a:latin typeface="Arial"/>
                <a:ea typeface="+mn-ea"/>
                <a:cs typeface="+mn-cs"/>
              </a:rPr>
              <a:t>xxxx</a:t>
            </a:r>
            <a:r>
              <a:rPr kumimoji="0" lang="en-GB" sz="1100" b="0" i="0" u="none" strike="noStrike" kern="1200" cap="none" spc="0" normalizeH="0" baseline="0" noProof="0" dirty="0">
                <a:ln>
                  <a:noFill/>
                </a:ln>
                <a:solidFill>
                  <a:schemeClr val="tx2"/>
                </a:solidFill>
                <a:effectLst/>
                <a:uLnTx/>
                <a:uFillTx/>
                <a:latin typeface="Arial"/>
                <a:ea typeface="+mn-ea"/>
                <a:cs typeface="+mn-cs"/>
              </a:rPr>
              <a:t> responses were received from </a:t>
            </a:r>
            <a:r>
              <a:rPr lang="en-GB" sz="1100" dirty="0" err="1">
                <a:solidFill>
                  <a:schemeClr val="tx2"/>
                </a:solidFill>
                <a:latin typeface="Arial"/>
              </a:rPr>
              <a:t>xxxxx</a:t>
            </a:r>
            <a:r>
              <a:rPr kumimoji="0" lang="en-GB" sz="1100" b="0" i="0" u="none" strike="noStrike" kern="1200" cap="none" spc="0" normalizeH="0" baseline="0" noProof="0" dirty="0">
                <a:ln>
                  <a:noFill/>
                </a:ln>
                <a:solidFill>
                  <a:schemeClr val="tx2"/>
                </a:solidFill>
                <a:effectLst/>
                <a:uLnTx/>
                <a:uFillTx/>
                <a:latin typeface="Arial"/>
                <a:ea typeface="+mn-ea"/>
                <a:cs typeface="+mn-cs"/>
              </a:rPr>
              <a:t> at [Trust Name] during </a:t>
            </a:r>
            <a:r>
              <a:rPr kumimoji="0" lang="en-GB" sz="1100" b="0" i="0" u="none" strike="noStrike" kern="1200" cap="none" spc="0" normalizeH="0" baseline="0" noProof="0" dirty="0" err="1">
                <a:ln>
                  <a:noFill/>
                </a:ln>
                <a:solidFill>
                  <a:schemeClr val="tx2"/>
                </a:solidFill>
                <a:effectLst/>
                <a:uLnTx/>
                <a:uFillTx/>
                <a:latin typeface="Arial"/>
                <a:ea typeface="+mn-ea"/>
                <a:cs typeface="+mn-cs"/>
              </a:rPr>
              <a:t>xxxxx</a:t>
            </a:r>
            <a:r>
              <a:rPr kumimoji="0" lang="en-GB" sz="1100" b="0" i="0" u="none" strike="noStrike" kern="1200" cap="none" spc="0" normalizeH="0" baseline="0" noProof="0" dirty="0">
                <a:ln>
                  <a:noFill/>
                </a:ln>
                <a:solidFill>
                  <a:schemeClr val="tx2"/>
                </a:solidFill>
                <a:effectLst/>
                <a:uLnTx/>
                <a:uFillTx/>
                <a:latin typeface="Arial"/>
                <a:ea typeface="+mn-ea"/>
                <a:cs typeface="+mn-cs"/>
              </a:rPr>
              <a:t> and </a:t>
            </a:r>
            <a:r>
              <a:rPr kumimoji="0" lang="en-GB" sz="1100" b="0" i="0" u="none" strike="noStrike" kern="1200" cap="none" spc="0" normalizeH="0" baseline="0" noProof="0" dirty="0" err="1">
                <a:ln>
                  <a:noFill/>
                </a:ln>
                <a:solidFill>
                  <a:schemeClr val="tx2"/>
                </a:solidFill>
                <a:effectLst/>
                <a:uLnTx/>
                <a:uFillTx/>
                <a:latin typeface="Arial"/>
                <a:ea typeface="+mn-ea"/>
                <a:cs typeface="+mn-cs"/>
              </a:rPr>
              <a:t>xxxxx</a:t>
            </a:r>
            <a:endParaRPr kumimoji="0" lang="en-GB" sz="1100" b="0" i="0" u="none" strike="noStrike" kern="1200" cap="none" spc="0" normalizeH="0" baseline="0" noProof="0" dirty="0">
              <a:ln>
                <a:noFill/>
              </a:ln>
              <a:solidFill>
                <a:schemeClr val="tx2"/>
              </a:solidFill>
              <a:effectLst/>
              <a:uLnTx/>
              <a:uFillTx/>
              <a:latin typeface="Arial"/>
              <a:ea typeface="+mn-ea"/>
              <a:cs typeface="+mn-cs"/>
            </a:endParaRPr>
          </a:p>
        </p:txBody>
      </p:sp>
      <p:sp>
        <p:nvSpPr>
          <p:cNvPr id="16" name="TextBox 15">
            <a:extLst>
              <a:ext uri="{FF2B5EF4-FFF2-40B4-BE49-F238E27FC236}">
                <a16:creationId xmlns:a16="http://schemas.microsoft.com/office/drawing/2014/main" id="{BD8F23C1-4B40-DB73-BC92-835E00EE994D}"/>
              </a:ext>
            </a:extLst>
          </p:cNvPr>
          <p:cNvSpPr txBox="1">
            <a:spLocks/>
          </p:cNvSpPr>
          <p:nvPr/>
        </p:nvSpPr>
        <p:spPr>
          <a:xfrm>
            <a:off x="9791699" y="454295"/>
            <a:ext cx="1957389" cy="851515"/>
          </a:xfrm>
          <a:prstGeom prst="rect">
            <a:avLst/>
          </a:prstGeom>
          <a:noFill/>
          <a:ln>
            <a:solidFill>
              <a:schemeClr val="bg1">
                <a:lumMod val="50000"/>
              </a:schemeClr>
            </a:solidFill>
          </a:ln>
        </p:spPr>
        <p:txBody>
          <a:bodyPr wrap="square" lIns="0" tIns="0" rIns="0" bIns="0" rtlCol="0" anchor="ctr" anchorCtr="0">
            <a:spAutoFit/>
          </a:bodyPr>
          <a:lstStyle/>
          <a:p>
            <a:pPr algn="ctr">
              <a:spcBef>
                <a:spcPts val="400"/>
              </a:spcBef>
              <a:spcAft>
                <a:spcPts val="400"/>
              </a:spcAft>
            </a:pPr>
            <a:endParaRPr lang="en-GB" sz="1400" dirty="0">
              <a:solidFill>
                <a:schemeClr val="bg1">
                  <a:lumMod val="50000"/>
                </a:schemeClr>
              </a:solidFill>
            </a:endParaRPr>
          </a:p>
          <a:p>
            <a:pPr algn="ctr">
              <a:spcBef>
                <a:spcPts val="400"/>
              </a:spcBef>
              <a:spcAft>
                <a:spcPts val="400"/>
              </a:spcAft>
            </a:pPr>
            <a:r>
              <a:rPr lang="en-GB" sz="1400" dirty="0">
                <a:solidFill>
                  <a:schemeClr val="bg1">
                    <a:lumMod val="50000"/>
                  </a:schemeClr>
                </a:solidFill>
              </a:rPr>
              <a:t>Trust  Logo</a:t>
            </a:r>
          </a:p>
          <a:p>
            <a:pPr algn="ctr">
              <a:spcBef>
                <a:spcPts val="400"/>
              </a:spcBef>
              <a:spcAft>
                <a:spcPts val="400"/>
              </a:spcAft>
            </a:pPr>
            <a:endParaRPr lang="en-GB" sz="1400" dirty="0">
              <a:solidFill>
                <a:schemeClr val="bg1">
                  <a:lumMod val="50000"/>
                </a:schemeClr>
              </a:solidFill>
            </a:endParaRPr>
          </a:p>
        </p:txBody>
      </p:sp>
      <p:sp>
        <p:nvSpPr>
          <p:cNvPr id="8" name="Title 6">
            <a:extLst>
              <a:ext uri="{FF2B5EF4-FFF2-40B4-BE49-F238E27FC236}">
                <a16:creationId xmlns:a16="http://schemas.microsoft.com/office/drawing/2014/main" id="{E87B8C5F-DEA4-6B50-8574-5E14EE8EF51D}"/>
              </a:ext>
            </a:extLst>
          </p:cNvPr>
          <p:cNvSpPr txBox="1">
            <a:spLocks/>
          </p:cNvSpPr>
          <p:nvPr/>
        </p:nvSpPr>
        <p:spPr>
          <a:xfrm>
            <a:off x="442912" y="2074822"/>
            <a:ext cx="5075913" cy="763286"/>
          </a:xfrm>
          <a:prstGeom prst="rect">
            <a:avLst/>
          </a:prstGeom>
          <a:noFill/>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en-GB" sz="1800" dirty="0">
                <a:solidFill>
                  <a:schemeClr val="tx2"/>
                </a:solidFill>
                <a:latin typeface="+mn-lt"/>
              </a:rPr>
              <a:t>Did staff agree a plan for your child’s care and treatment with you?</a:t>
            </a:r>
            <a:endParaRPr lang="en-GB" sz="1200" dirty="0">
              <a:solidFill>
                <a:schemeClr val="tx2"/>
              </a:solidFill>
              <a:latin typeface="+mn-lt"/>
            </a:endParaRPr>
          </a:p>
          <a:p>
            <a:pPr>
              <a:lnSpc>
                <a:spcPts val="1200"/>
              </a:lnSpc>
              <a:spcAft>
                <a:spcPts val="800"/>
              </a:spcAft>
            </a:pPr>
            <a:r>
              <a:rPr lang="en-GB" sz="1200" dirty="0">
                <a:solidFill>
                  <a:schemeClr val="bg1">
                    <a:lumMod val="50000"/>
                  </a:schemeClr>
                </a:solidFill>
                <a:latin typeface="+mn-lt"/>
              </a:rPr>
              <a:t>Question p50</a:t>
            </a:r>
          </a:p>
        </p:txBody>
      </p:sp>
      <p:sp>
        <p:nvSpPr>
          <p:cNvPr id="11" name="Title 6">
            <a:extLst>
              <a:ext uri="{FF2B5EF4-FFF2-40B4-BE49-F238E27FC236}">
                <a16:creationId xmlns:a16="http://schemas.microsoft.com/office/drawing/2014/main" id="{E7D92049-ED18-C2C7-3019-D83785C36032}"/>
              </a:ext>
            </a:extLst>
          </p:cNvPr>
          <p:cNvSpPr txBox="1">
            <a:spLocks/>
          </p:cNvSpPr>
          <p:nvPr/>
        </p:nvSpPr>
        <p:spPr>
          <a:xfrm>
            <a:off x="6273934" y="2057649"/>
            <a:ext cx="5475154" cy="795089"/>
          </a:xfrm>
          <a:prstGeom prst="rect">
            <a:avLst/>
          </a:prstGeom>
          <a:noFill/>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100"/>
              </a:lnSpc>
              <a:spcAft>
                <a:spcPts val="800"/>
              </a:spcAft>
            </a:pPr>
            <a:r>
              <a:rPr lang="en-GB" sz="1800" dirty="0">
                <a:solidFill>
                  <a:schemeClr val="tx2"/>
                </a:solidFill>
                <a:effectLst/>
                <a:latin typeface="Arial" panose="020B0604020202020204" pitchFamily="34" charset="0"/>
                <a:ea typeface="Aptos" panose="020B0004020202020204" pitchFamily="34" charset="0"/>
              </a:rPr>
              <a:t>Did staff caring for and treating your child seem aware of their medical history?</a:t>
            </a:r>
          </a:p>
          <a:p>
            <a:pPr>
              <a:lnSpc>
                <a:spcPts val="1200"/>
              </a:lnSpc>
              <a:spcAft>
                <a:spcPts val="800"/>
              </a:spcAft>
            </a:pPr>
            <a:r>
              <a:rPr lang="en-GB" sz="1200" dirty="0">
                <a:solidFill>
                  <a:schemeClr val="bg1">
                    <a:lumMod val="50000"/>
                  </a:schemeClr>
                </a:solidFill>
                <a:latin typeface="Arial" panose="020B0604020202020204" pitchFamily="34" charset="0"/>
              </a:rPr>
              <a:t>Question p45</a:t>
            </a:r>
            <a:endParaRPr lang="en-GB" sz="1200" dirty="0">
              <a:solidFill>
                <a:schemeClr val="bg1">
                  <a:lumMod val="50000"/>
                </a:schemeClr>
              </a:solidFill>
              <a:latin typeface="+mn-lt"/>
            </a:endParaRPr>
          </a:p>
        </p:txBody>
      </p:sp>
      <p:pic>
        <p:nvPicPr>
          <p:cNvPr id="10" name="Picture 9">
            <a:extLst>
              <a:ext uri="{FF2B5EF4-FFF2-40B4-BE49-F238E27FC236}">
                <a16:creationId xmlns:a16="http://schemas.microsoft.com/office/drawing/2014/main" id="{CD44E8DD-5767-8660-5A3F-FB948495EB61}"/>
              </a:ext>
            </a:extLst>
          </p:cNvPr>
          <p:cNvPicPr>
            <a:picLocks noChangeAspect="1"/>
          </p:cNvPicPr>
          <p:nvPr/>
        </p:nvPicPr>
        <p:blipFill rotWithShape="1">
          <a:blip r:embed="rId3">
            <a:extLst>
              <a:ext uri="{28A0092B-C50C-407E-A947-70E740481C1C}">
                <a14:useLocalDpi xmlns:a14="http://schemas.microsoft.com/office/drawing/2010/main" val="0"/>
              </a:ext>
            </a:extLst>
          </a:blip>
          <a:srcRect l="2474" t="15158" r="11175" b="16634"/>
          <a:stretch/>
        </p:blipFill>
        <p:spPr>
          <a:xfrm>
            <a:off x="64850" y="0"/>
            <a:ext cx="2438400" cy="1926077"/>
          </a:xfrm>
          <a:prstGeom prst="rect">
            <a:avLst/>
          </a:prstGeom>
        </p:spPr>
      </p:pic>
      <p:cxnSp>
        <p:nvCxnSpPr>
          <p:cNvPr id="12" name="Straight Connector 11">
            <a:extLst>
              <a:ext uri="{FF2B5EF4-FFF2-40B4-BE49-F238E27FC236}">
                <a16:creationId xmlns:a16="http://schemas.microsoft.com/office/drawing/2014/main" id="{C8F09624-FC58-6671-BF92-D8ADDBE05613}"/>
              </a:ext>
            </a:extLst>
          </p:cNvPr>
          <p:cNvCxnSpPr>
            <a:cxnSpLocks/>
          </p:cNvCxnSpPr>
          <p:nvPr/>
        </p:nvCxnSpPr>
        <p:spPr>
          <a:xfrm>
            <a:off x="5911850" y="2081719"/>
            <a:ext cx="0" cy="4084131"/>
          </a:xfrm>
          <a:prstGeom prst="line">
            <a:avLst/>
          </a:prstGeom>
          <a:ln w="444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B6B13047-F400-E026-40CF-552508ABF3D5}"/>
              </a:ext>
            </a:extLst>
          </p:cNvPr>
          <p:cNvGrpSpPr/>
          <p:nvPr/>
        </p:nvGrpSpPr>
        <p:grpSpPr>
          <a:xfrm>
            <a:off x="3976688" y="3127932"/>
            <a:ext cx="1590477" cy="2040357"/>
            <a:chOff x="4939756" y="1859460"/>
            <a:chExt cx="1736158" cy="2227246"/>
          </a:xfrm>
        </p:grpSpPr>
        <p:sp>
          <p:nvSpPr>
            <p:cNvPr id="14" name="TextBox 13">
              <a:extLst>
                <a:ext uri="{FF2B5EF4-FFF2-40B4-BE49-F238E27FC236}">
                  <a16:creationId xmlns:a16="http://schemas.microsoft.com/office/drawing/2014/main" id="{CD625D51-74C5-4890-2BA0-480004561E5F}"/>
                </a:ext>
              </a:extLst>
            </p:cNvPr>
            <p:cNvSpPr txBox="1"/>
            <p:nvPr/>
          </p:nvSpPr>
          <p:spPr>
            <a:xfrm>
              <a:off x="4939756" y="1859460"/>
              <a:ext cx="1590477" cy="818152"/>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4800" b="1" i="0" u="none" strike="noStrike" kern="1200" cap="none" spc="-100" normalizeH="0" noProof="0" dirty="0">
                  <a:ln>
                    <a:noFill/>
                  </a:ln>
                  <a:solidFill>
                    <a:schemeClr val="accent2"/>
                  </a:solidFill>
                  <a:effectLst/>
                  <a:uLnTx/>
                  <a:uFillTx/>
                  <a:latin typeface="Arial"/>
                  <a:ea typeface="Segoe UI" panose="020B0502040204020203" pitchFamily="34" charset="0"/>
                  <a:cs typeface="Segoe UI" panose="020B0502040204020203" pitchFamily="34" charset="0"/>
                </a:rPr>
                <a:t>69%</a:t>
              </a:r>
            </a:p>
          </p:txBody>
        </p:sp>
        <p:sp>
          <p:nvSpPr>
            <p:cNvPr id="15" name="Title 6">
              <a:extLst>
                <a:ext uri="{FF2B5EF4-FFF2-40B4-BE49-F238E27FC236}">
                  <a16:creationId xmlns:a16="http://schemas.microsoft.com/office/drawing/2014/main" id="{FBC679D6-7767-6084-84F5-E546D1553D81}"/>
                </a:ext>
              </a:extLst>
            </p:cNvPr>
            <p:cNvSpPr txBox="1">
              <a:spLocks/>
            </p:cNvSpPr>
            <p:nvPr/>
          </p:nvSpPr>
          <p:spPr>
            <a:xfrm>
              <a:off x="4944287" y="2545666"/>
              <a:ext cx="1731627" cy="372294"/>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pPr>
              <a:r>
                <a:rPr lang="en-GB" sz="1800" b="1" spc="-30" dirty="0">
                  <a:solidFill>
                    <a:schemeClr val="bg1">
                      <a:lumMod val="50000"/>
                    </a:schemeClr>
                  </a:solidFill>
                  <a:latin typeface="+mn-lt"/>
                </a:rPr>
                <a:t>Yes</a:t>
              </a:r>
            </a:p>
          </p:txBody>
        </p:sp>
        <p:sp>
          <p:nvSpPr>
            <p:cNvPr id="18" name="TextBox 17">
              <a:extLst>
                <a:ext uri="{FF2B5EF4-FFF2-40B4-BE49-F238E27FC236}">
                  <a16:creationId xmlns:a16="http://schemas.microsoft.com/office/drawing/2014/main" id="{7BBC799C-A203-31EB-31F8-E8F88269CB06}"/>
                </a:ext>
              </a:extLst>
            </p:cNvPr>
            <p:cNvSpPr txBox="1"/>
            <p:nvPr/>
          </p:nvSpPr>
          <p:spPr>
            <a:xfrm>
              <a:off x="4939756" y="3055804"/>
              <a:ext cx="1590477" cy="818152"/>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4800" b="1" i="0" u="none" strike="noStrike" kern="1200" cap="none" spc="-100" normalizeH="0" noProof="0" dirty="0">
                  <a:ln>
                    <a:noFill/>
                  </a:ln>
                  <a:solidFill>
                    <a:schemeClr val="bg2">
                      <a:lumMod val="75000"/>
                    </a:schemeClr>
                  </a:solidFill>
                  <a:effectLst/>
                  <a:uLnTx/>
                  <a:uFillTx/>
                  <a:latin typeface="Arial"/>
                  <a:ea typeface="Segoe UI" panose="020B0502040204020203" pitchFamily="34" charset="0"/>
                  <a:cs typeface="Segoe UI" panose="020B0502040204020203" pitchFamily="34" charset="0"/>
                </a:rPr>
                <a:t>29</a:t>
              </a:r>
              <a:r>
                <a:rPr kumimoji="0" lang="en-GB" sz="4800" b="1" i="0" u="none" strike="noStrike" kern="1200" cap="none" spc="-100" normalizeH="0" baseline="0" noProof="0" dirty="0">
                  <a:ln>
                    <a:noFill/>
                  </a:ln>
                  <a:solidFill>
                    <a:schemeClr val="bg2">
                      <a:lumMod val="75000"/>
                    </a:schemeClr>
                  </a:solidFill>
                  <a:effectLst/>
                  <a:uLnTx/>
                  <a:uFillTx/>
                  <a:latin typeface="Arial"/>
                  <a:ea typeface="Segoe UI" panose="020B0502040204020203" pitchFamily="34" charset="0"/>
                  <a:cs typeface="Segoe UI" panose="020B0502040204020203" pitchFamily="34" charset="0"/>
                </a:rPr>
                <a:t>%</a:t>
              </a:r>
            </a:p>
          </p:txBody>
        </p:sp>
        <p:sp>
          <p:nvSpPr>
            <p:cNvPr id="19" name="Title 6">
              <a:extLst>
                <a:ext uri="{FF2B5EF4-FFF2-40B4-BE49-F238E27FC236}">
                  <a16:creationId xmlns:a16="http://schemas.microsoft.com/office/drawing/2014/main" id="{A98A85A8-2F42-9B48-40F0-D1E34A275662}"/>
                </a:ext>
              </a:extLst>
            </p:cNvPr>
            <p:cNvSpPr txBox="1">
              <a:spLocks/>
            </p:cNvSpPr>
            <p:nvPr/>
          </p:nvSpPr>
          <p:spPr>
            <a:xfrm>
              <a:off x="4951671" y="3777406"/>
              <a:ext cx="1508991" cy="309300"/>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400"/>
                </a:lnSpc>
              </a:pPr>
              <a:r>
                <a:rPr lang="en-GB" sz="1800" b="1" spc="-30" dirty="0">
                  <a:solidFill>
                    <a:schemeClr val="bg1">
                      <a:lumMod val="50000"/>
                    </a:schemeClr>
                  </a:solidFill>
                  <a:latin typeface="+mn-lt"/>
                </a:rPr>
                <a:t>No</a:t>
              </a:r>
            </a:p>
          </p:txBody>
        </p:sp>
      </p:grpSp>
      <p:grpSp>
        <p:nvGrpSpPr>
          <p:cNvPr id="35" name="Group 34">
            <a:extLst>
              <a:ext uri="{FF2B5EF4-FFF2-40B4-BE49-F238E27FC236}">
                <a16:creationId xmlns:a16="http://schemas.microsoft.com/office/drawing/2014/main" id="{A70912D9-5155-D4B6-912D-30D6301C0F4B}"/>
              </a:ext>
            </a:extLst>
          </p:cNvPr>
          <p:cNvGrpSpPr/>
          <p:nvPr/>
        </p:nvGrpSpPr>
        <p:grpSpPr>
          <a:xfrm>
            <a:off x="9786813" y="3133373"/>
            <a:ext cx="1795587" cy="3049575"/>
            <a:chOff x="4939753" y="2013568"/>
            <a:chExt cx="1875669" cy="3185585"/>
          </a:xfrm>
        </p:grpSpPr>
        <p:sp>
          <p:nvSpPr>
            <p:cNvPr id="36" name="TextBox 35">
              <a:extLst>
                <a:ext uri="{FF2B5EF4-FFF2-40B4-BE49-F238E27FC236}">
                  <a16:creationId xmlns:a16="http://schemas.microsoft.com/office/drawing/2014/main" id="{AC13FE94-43B7-DA30-0DB1-870B1A1EC8FE}"/>
                </a:ext>
              </a:extLst>
            </p:cNvPr>
            <p:cNvSpPr txBox="1"/>
            <p:nvPr/>
          </p:nvSpPr>
          <p:spPr>
            <a:xfrm>
              <a:off x="4939753" y="2013568"/>
              <a:ext cx="1590477" cy="782927"/>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4800" b="1" i="0" u="none" strike="noStrike" kern="1200" cap="none" spc="-100" normalizeH="0" noProof="0" dirty="0">
                  <a:ln>
                    <a:noFill/>
                  </a:ln>
                  <a:solidFill>
                    <a:schemeClr val="accent2"/>
                  </a:solidFill>
                  <a:effectLst/>
                  <a:uLnTx/>
                  <a:uFillTx/>
                  <a:latin typeface="Arial"/>
                  <a:ea typeface="Segoe UI" panose="020B0502040204020203" pitchFamily="34" charset="0"/>
                  <a:cs typeface="Segoe UI" panose="020B0502040204020203" pitchFamily="34" charset="0"/>
                </a:rPr>
                <a:t>36%</a:t>
              </a:r>
            </a:p>
          </p:txBody>
        </p:sp>
        <p:sp>
          <p:nvSpPr>
            <p:cNvPr id="37" name="Title 6">
              <a:extLst>
                <a:ext uri="{FF2B5EF4-FFF2-40B4-BE49-F238E27FC236}">
                  <a16:creationId xmlns:a16="http://schemas.microsoft.com/office/drawing/2014/main" id="{BCE2CDE0-ECAE-BD0C-179D-7577DDAE8564}"/>
                </a:ext>
              </a:extLst>
            </p:cNvPr>
            <p:cNvSpPr txBox="1">
              <a:spLocks/>
            </p:cNvSpPr>
            <p:nvPr/>
          </p:nvSpPr>
          <p:spPr>
            <a:xfrm>
              <a:off x="4944287" y="2667603"/>
              <a:ext cx="1731627" cy="356265"/>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pPr>
              <a:r>
                <a:rPr lang="en-GB" sz="1800" b="1" spc="-30" dirty="0">
                  <a:solidFill>
                    <a:schemeClr val="bg1">
                      <a:lumMod val="50000"/>
                    </a:schemeClr>
                  </a:solidFill>
                  <a:latin typeface="+mn-lt"/>
                </a:rPr>
                <a:t>Yes, always</a:t>
              </a:r>
            </a:p>
          </p:txBody>
        </p:sp>
        <p:sp>
          <p:nvSpPr>
            <p:cNvPr id="38" name="TextBox 37">
              <a:extLst>
                <a:ext uri="{FF2B5EF4-FFF2-40B4-BE49-F238E27FC236}">
                  <a16:creationId xmlns:a16="http://schemas.microsoft.com/office/drawing/2014/main" id="{29FC519E-375D-8445-396E-B12E01F2113D}"/>
                </a:ext>
              </a:extLst>
            </p:cNvPr>
            <p:cNvSpPr txBox="1"/>
            <p:nvPr/>
          </p:nvSpPr>
          <p:spPr>
            <a:xfrm>
              <a:off x="4939756" y="3143395"/>
              <a:ext cx="1590477" cy="782927"/>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4800" b="1" i="0" u="none" strike="noStrike" kern="1200" cap="none" spc="-100" normalizeH="0" noProof="0" dirty="0">
                  <a:ln>
                    <a:noFill/>
                  </a:ln>
                  <a:solidFill>
                    <a:schemeClr val="bg2">
                      <a:lumMod val="75000"/>
                    </a:schemeClr>
                  </a:solidFill>
                  <a:effectLst/>
                  <a:uLnTx/>
                  <a:uFillTx/>
                  <a:latin typeface="Arial"/>
                  <a:ea typeface="Segoe UI" panose="020B0502040204020203" pitchFamily="34" charset="0"/>
                  <a:cs typeface="Segoe UI" panose="020B0502040204020203" pitchFamily="34" charset="0"/>
                </a:rPr>
                <a:t>48</a:t>
              </a:r>
              <a:r>
                <a:rPr kumimoji="0" lang="en-GB" sz="4800" b="1" i="0" u="none" strike="noStrike" kern="1200" cap="none" spc="-100" normalizeH="0" baseline="0" noProof="0" dirty="0">
                  <a:ln>
                    <a:noFill/>
                  </a:ln>
                  <a:solidFill>
                    <a:schemeClr val="bg2">
                      <a:lumMod val="75000"/>
                    </a:schemeClr>
                  </a:solidFill>
                  <a:effectLst/>
                  <a:uLnTx/>
                  <a:uFillTx/>
                  <a:latin typeface="Arial"/>
                  <a:ea typeface="Segoe UI" panose="020B0502040204020203" pitchFamily="34" charset="0"/>
                  <a:cs typeface="Segoe UI" panose="020B0502040204020203" pitchFamily="34" charset="0"/>
                </a:rPr>
                <a:t>%</a:t>
              </a:r>
            </a:p>
          </p:txBody>
        </p:sp>
        <p:sp>
          <p:nvSpPr>
            <p:cNvPr id="39" name="Title 6">
              <a:extLst>
                <a:ext uri="{FF2B5EF4-FFF2-40B4-BE49-F238E27FC236}">
                  <a16:creationId xmlns:a16="http://schemas.microsoft.com/office/drawing/2014/main" id="{E0F1C973-D8A2-CA76-F48D-025408701835}"/>
                </a:ext>
              </a:extLst>
            </p:cNvPr>
            <p:cNvSpPr txBox="1">
              <a:spLocks/>
            </p:cNvSpPr>
            <p:nvPr/>
          </p:nvSpPr>
          <p:spPr>
            <a:xfrm>
              <a:off x="4957156" y="3841794"/>
              <a:ext cx="1858266" cy="296051"/>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400"/>
                </a:lnSpc>
              </a:pPr>
              <a:r>
                <a:rPr lang="en-GB" sz="1800" b="1" spc="-30" dirty="0">
                  <a:solidFill>
                    <a:schemeClr val="bg1">
                      <a:lumMod val="50000"/>
                    </a:schemeClr>
                  </a:solidFill>
                  <a:latin typeface="+mn-lt"/>
                </a:rPr>
                <a:t>Yes, sometimes</a:t>
              </a:r>
            </a:p>
          </p:txBody>
        </p:sp>
        <p:sp>
          <p:nvSpPr>
            <p:cNvPr id="40" name="TextBox 39">
              <a:extLst>
                <a:ext uri="{FF2B5EF4-FFF2-40B4-BE49-F238E27FC236}">
                  <a16:creationId xmlns:a16="http://schemas.microsoft.com/office/drawing/2014/main" id="{61A07872-8062-8475-EA06-173934E32660}"/>
                </a:ext>
              </a:extLst>
            </p:cNvPr>
            <p:cNvSpPr txBox="1"/>
            <p:nvPr/>
          </p:nvSpPr>
          <p:spPr>
            <a:xfrm>
              <a:off x="4948935" y="4205387"/>
              <a:ext cx="1590477" cy="782927"/>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4800" b="1" i="0" u="none" strike="noStrike" kern="1200" cap="none" spc="-100" normalizeH="0" baseline="0" noProof="0" dirty="0">
                  <a:ln>
                    <a:noFill/>
                  </a:ln>
                  <a:solidFill>
                    <a:schemeClr val="tx2"/>
                  </a:solidFill>
                  <a:effectLst/>
                  <a:uLnTx/>
                  <a:uFillTx/>
                  <a:latin typeface="Arial"/>
                  <a:ea typeface="Segoe UI" panose="020B0502040204020203" pitchFamily="34" charset="0"/>
                  <a:cs typeface="Segoe UI" panose="020B0502040204020203" pitchFamily="34" charset="0"/>
                </a:rPr>
                <a:t>14%</a:t>
              </a:r>
            </a:p>
          </p:txBody>
        </p:sp>
        <p:sp>
          <p:nvSpPr>
            <p:cNvPr id="41" name="Title 6">
              <a:extLst>
                <a:ext uri="{FF2B5EF4-FFF2-40B4-BE49-F238E27FC236}">
                  <a16:creationId xmlns:a16="http://schemas.microsoft.com/office/drawing/2014/main" id="{1ABB80EC-0302-7BDD-31F4-CB4BAFF024CA}"/>
                </a:ext>
              </a:extLst>
            </p:cNvPr>
            <p:cNvSpPr txBox="1">
              <a:spLocks/>
            </p:cNvSpPr>
            <p:nvPr/>
          </p:nvSpPr>
          <p:spPr>
            <a:xfrm>
              <a:off x="4953467" y="4842820"/>
              <a:ext cx="1004139" cy="356333"/>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pPr>
              <a:r>
                <a:rPr lang="en-GB" sz="1800" b="1" spc="-30" dirty="0">
                  <a:solidFill>
                    <a:schemeClr val="bg1">
                      <a:lumMod val="50000"/>
                    </a:schemeClr>
                  </a:solidFill>
                  <a:latin typeface="+mn-lt"/>
                </a:rPr>
                <a:t>No</a:t>
              </a:r>
            </a:p>
          </p:txBody>
        </p:sp>
      </p:grpSp>
      <p:grpSp>
        <p:nvGrpSpPr>
          <p:cNvPr id="3" name="Group 2">
            <a:extLst>
              <a:ext uri="{FF2B5EF4-FFF2-40B4-BE49-F238E27FC236}">
                <a16:creationId xmlns:a16="http://schemas.microsoft.com/office/drawing/2014/main" id="{F940CDAB-94D2-125C-D5DC-65A82E5E2235}"/>
              </a:ext>
            </a:extLst>
          </p:cNvPr>
          <p:cNvGrpSpPr/>
          <p:nvPr/>
        </p:nvGrpSpPr>
        <p:grpSpPr>
          <a:xfrm>
            <a:off x="5241687" y="2719950"/>
            <a:ext cx="4454672" cy="3822648"/>
            <a:chOff x="5121107" y="2568102"/>
            <a:chExt cx="4766665" cy="3887632"/>
          </a:xfrm>
        </p:grpSpPr>
        <p:graphicFrame>
          <p:nvGraphicFramePr>
            <p:cNvPr id="42" name="Chart 41">
              <a:extLst>
                <a:ext uri="{FF2B5EF4-FFF2-40B4-BE49-F238E27FC236}">
                  <a16:creationId xmlns:a16="http://schemas.microsoft.com/office/drawing/2014/main" id="{F400704D-7D68-8539-8F5E-E38B5D60152E}"/>
                </a:ext>
              </a:extLst>
            </p:cNvPr>
            <p:cNvGraphicFramePr/>
            <p:nvPr/>
          </p:nvGraphicFramePr>
          <p:xfrm>
            <a:off x="5121107" y="2568102"/>
            <a:ext cx="4766665" cy="3887632"/>
          </p:xfrm>
          <a:graphic>
            <a:graphicData uri="http://schemas.openxmlformats.org/drawingml/2006/chart">
              <c:chart xmlns:c="http://schemas.openxmlformats.org/drawingml/2006/chart" xmlns:r="http://schemas.openxmlformats.org/officeDocument/2006/relationships" r:id="rId4"/>
            </a:graphicData>
          </a:graphic>
        </p:graphicFrame>
        <p:pic>
          <p:nvPicPr>
            <p:cNvPr id="43" name="Picture 42">
              <a:extLst>
                <a:ext uri="{FF2B5EF4-FFF2-40B4-BE49-F238E27FC236}">
                  <a16:creationId xmlns:a16="http://schemas.microsoft.com/office/drawing/2014/main" id="{59DA370E-206C-9FBD-651D-9C1BE1C19FF5}"/>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198041" y="3764762"/>
              <a:ext cx="1491871" cy="1491870"/>
            </a:xfrm>
            <a:prstGeom prst="rect">
              <a:avLst/>
            </a:prstGeom>
          </p:spPr>
        </p:pic>
      </p:grpSp>
      <p:graphicFrame>
        <p:nvGraphicFramePr>
          <p:cNvPr id="5" name="Chart 4">
            <a:extLst>
              <a:ext uri="{FF2B5EF4-FFF2-40B4-BE49-F238E27FC236}">
                <a16:creationId xmlns:a16="http://schemas.microsoft.com/office/drawing/2014/main" id="{F793631E-867E-B020-192D-AB6985399943}"/>
              </a:ext>
            </a:extLst>
          </p:cNvPr>
          <p:cNvGraphicFramePr/>
          <p:nvPr/>
        </p:nvGraphicFramePr>
        <p:xfrm>
          <a:off x="-577700" y="2812513"/>
          <a:ext cx="4425603" cy="3609466"/>
        </p:xfrm>
        <a:graphic>
          <a:graphicData uri="http://schemas.openxmlformats.org/drawingml/2006/chart">
            <c:chart xmlns:c="http://schemas.openxmlformats.org/drawingml/2006/chart" xmlns:r="http://schemas.openxmlformats.org/officeDocument/2006/relationships" r:id="rId7"/>
          </a:graphicData>
        </a:graphic>
      </p:graphicFrame>
      <p:pic>
        <p:nvPicPr>
          <p:cNvPr id="2" name="Picture 42">
            <a:extLst>
              <a:ext uri="{FF2B5EF4-FFF2-40B4-BE49-F238E27FC236}">
                <a16:creationId xmlns:a16="http://schemas.microsoft.com/office/drawing/2014/main" id="{EB7E98B2-86FC-2B37-A23F-25008DEA44FD}"/>
              </a:ext>
            </a:extLst>
          </p:cNvPr>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956340" y="3614353"/>
            <a:ext cx="1828800" cy="1828800"/>
          </a:xfrm>
          <a:prstGeom prst="rect">
            <a:avLst/>
          </a:prstGeom>
        </p:spPr>
      </p:pic>
    </p:spTree>
    <p:extLst>
      <p:ext uri="{BB962C8B-B14F-4D97-AF65-F5344CB8AC3E}">
        <p14:creationId xmlns:p14="http://schemas.microsoft.com/office/powerpoint/2010/main" val="1562219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FFFE98A-070C-4B94-7BE1-DBDC9D3C21E4}"/>
              </a:ext>
            </a:extLst>
          </p:cNvPr>
          <p:cNvSpPr txBox="1"/>
          <p:nvPr/>
        </p:nvSpPr>
        <p:spPr>
          <a:xfrm>
            <a:off x="442913" y="6392547"/>
            <a:ext cx="10157541" cy="17177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GB" sz="1100" dirty="0">
                <a:solidFill>
                  <a:schemeClr val="tx2"/>
                </a:solidFill>
                <a:latin typeface="Arial"/>
              </a:rPr>
              <a:t>A </a:t>
            </a:r>
            <a:r>
              <a:rPr kumimoji="0" lang="en-GB" sz="1100" b="0" i="0" u="none" strike="noStrike" kern="1200" cap="none" spc="0" normalizeH="0" baseline="0" noProof="0" dirty="0">
                <a:ln>
                  <a:noFill/>
                </a:ln>
                <a:solidFill>
                  <a:schemeClr val="tx2"/>
                </a:solidFill>
                <a:effectLst/>
                <a:uLnTx/>
                <a:uFillTx/>
                <a:latin typeface="Arial"/>
                <a:ea typeface="+mn-ea"/>
                <a:cs typeface="+mn-cs"/>
              </a:rPr>
              <a:t>total of </a:t>
            </a:r>
            <a:r>
              <a:rPr kumimoji="0" lang="en-GB" sz="1100" b="0" i="0" u="none" strike="noStrike" kern="1200" cap="none" spc="0" normalizeH="0" baseline="0" noProof="0" dirty="0" err="1">
                <a:ln>
                  <a:noFill/>
                </a:ln>
                <a:solidFill>
                  <a:schemeClr val="tx2"/>
                </a:solidFill>
                <a:effectLst/>
                <a:uLnTx/>
                <a:uFillTx/>
                <a:latin typeface="Arial"/>
                <a:ea typeface="+mn-ea"/>
                <a:cs typeface="+mn-cs"/>
              </a:rPr>
              <a:t>xxxx</a:t>
            </a:r>
            <a:r>
              <a:rPr kumimoji="0" lang="en-GB" sz="1100" b="0" i="0" u="none" strike="noStrike" kern="1200" cap="none" spc="0" normalizeH="0" baseline="0" noProof="0" dirty="0">
                <a:ln>
                  <a:noFill/>
                </a:ln>
                <a:solidFill>
                  <a:schemeClr val="tx2"/>
                </a:solidFill>
                <a:effectLst/>
                <a:uLnTx/>
                <a:uFillTx/>
                <a:latin typeface="Arial"/>
                <a:ea typeface="+mn-ea"/>
                <a:cs typeface="+mn-cs"/>
              </a:rPr>
              <a:t> responses were received from </a:t>
            </a:r>
            <a:r>
              <a:rPr lang="en-GB" sz="1100" dirty="0" err="1">
                <a:solidFill>
                  <a:schemeClr val="tx2"/>
                </a:solidFill>
                <a:latin typeface="Arial"/>
              </a:rPr>
              <a:t>xxxxx</a:t>
            </a:r>
            <a:r>
              <a:rPr kumimoji="0" lang="en-GB" sz="1100" b="0" i="0" u="none" strike="noStrike" kern="1200" cap="none" spc="0" normalizeH="0" baseline="0" noProof="0" dirty="0">
                <a:ln>
                  <a:noFill/>
                </a:ln>
                <a:solidFill>
                  <a:schemeClr val="tx2"/>
                </a:solidFill>
                <a:effectLst/>
                <a:uLnTx/>
                <a:uFillTx/>
                <a:latin typeface="Arial"/>
                <a:ea typeface="+mn-ea"/>
                <a:cs typeface="+mn-cs"/>
              </a:rPr>
              <a:t> at [Trust Name] during </a:t>
            </a:r>
            <a:r>
              <a:rPr kumimoji="0" lang="en-GB" sz="1100" b="0" i="0" u="none" strike="noStrike" kern="1200" cap="none" spc="0" normalizeH="0" baseline="0" noProof="0" dirty="0" err="1">
                <a:ln>
                  <a:noFill/>
                </a:ln>
                <a:solidFill>
                  <a:schemeClr val="tx2"/>
                </a:solidFill>
                <a:effectLst/>
                <a:uLnTx/>
                <a:uFillTx/>
                <a:latin typeface="Arial"/>
                <a:ea typeface="+mn-ea"/>
                <a:cs typeface="+mn-cs"/>
              </a:rPr>
              <a:t>xxxxx</a:t>
            </a:r>
            <a:r>
              <a:rPr kumimoji="0" lang="en-GB" sz="1100" b="0" i="0" u="none" strike="noStrike" kern="1200" cap="none" spc="0" normalizeH="0" baseline="0" noProof="0" dirty="0">
                <a:ln>
                  <a:noFill/>
                </a:ln>
                <a:solidFill>
                  <a:schemeClr val="tx2"/>
                </a:solidFill>
                <a:effectLst/>
                <a:uLnTx/>
                <a:uFillTx/>
                <a:latin typeface="Arial"/>
                <a:ea typeface="+mn-ea"/>
                <a:cs typeface="+mn-cs"/>
              </a:rPr>
              <a:t> and </a:t>
            </a:r>
            <a:r>
              <a:rPr kumimoji="0" lang="en-GB" sz="1100" b="0" i="0" u="none" strike="noStrike" kern="1200" cap="none" spc="0" normalizeH="0" baseline="0" noProof="0" dirty="0" err="1">
                <a:ln>
                  <a:noFill/>
                </a:ln>
                <a:solidFill>
                  <a:schemeClr val="tx2"/>
                </a:solidFill>
                <a:effectLst/>
                <a:uLnTx/>
                <a:uFillTx/>
                <a:latin typeface="Arial"/>
                <a:ea typeface="+mn-ea"/>
                <a:cs typeface="+mn-cs"/>
              </a:rPr>
              <a:t>xxxxx</a:t>
            </a:r>
            <a:endParaRPr kumimoji="0" lang="en-GB" sz="1100" b="0" i="0" u="none" strike="noStrike" kern="1200" cap="none" spc="0" normalizeH="0" baseline="0" noProof="0" dirty="0">
              <a:ln>
                <a:noFill/>
              </a:ln>
              <a:solidFill>
                <a:schemeClr val="tx2"/>
              </a:solidFill>
              <a:effectLst/>
              <a:uLnTx/>
              <a:uFillTx/>
              <a:latin typeface="Arial"/>
              <a:ea typeface="+mn-ea"/>
              <a:cs typeface="+mn-cs"/>
            </a:endParaRPr>
          </a:p>
        </p:txBody>
      </p:sp>
      <p:sp>
        <p:nvSpPr>
          <p:cNvPr id="16" name="TextBox 15">
            <a:extLst>
              <a:ext uri="{FF2B5EF4-FFF2-40B4-BE49-F238E27FC236}">
                <a16:creationId xmlns:a16="http://schemas.microsoft.com/office/drawing/2014/main" id="{BD8F23C1-4B40-DB73-BC92-835E00EE994D}"/>
              </a:ext>
            </a:extLst>
          </p:cNvPr>
          <p:cNvSpPr txBox="1">
            <a:spLocks/>
          </p:cNvSpPr>
          <p:nvPr/>
        </p:nvSpPr>
        <p:spPr>
          <a:xfrm>
            <a:off x="9791699" y="454295"/>
            <a:ext cx="1957389" cy="851515"/>
          </a:xfrm>
          <a:prstGeom prst="rect">
            <a:avLst/>
          </a:prstGeom>
          <a:noFill/>
          <a:ln>
            <a:solidFill>
              <a:schemeClr val="bg1">
                <a:lumMod val="50000"/>
              </a:schemeClr>
            </a:solidFill>
          </a:ln>
        </p:spPr>
        <p:txBody>
          <a:bodyPr wrap="square" lIns="0" tIns="0" rIns="0" bIns="0" rtlCol="0" anchor="ctr" anchorCtr="0">
            <a:spAutoFit/>
          </a:bodyPr>
          <a:lstStyle/>
          <a:p>
            <a:pPr algn="ctr">
              <a:spcBef>
                <a:spcPts val="400"/>
              </a:spcBef>
              <a:spcAft>
                <a:spcPts val="400"/>
              </a:spcAft>
            </a:pPr>
            <a:endParaRPr lang="en-GB" sz="1400" dirty="0">
              <a:solidFill>
                <a:schemeClr val="bg1">
                  <a:lumMod val="50000"/>
                </a:schemeClr>
              </a:solidFill>
            </a:endParaRPr>
          </a:p>
          <a:p>
            <a:pPr algn="ctr">
              <a:spcBef>
                <a:spcPts val="400"/>
              </a:spcBef>
              <a:spcAft>
                <a:spcPts val="400"/>
              </a:spcAft>
            </a:pPr>
            <a:r>
              <a:rPr lang="en-GB" sz="1400" dirty="0">
                <a:solidFill>
                  <a:schemeClr val="bg1">
                    <a:lumMod val="50000"/>
                  </a:schemeClr>
                </a:solidFill>
              </a:rPr>
              <a:t>Trust  Logo</a:t>
            </a:r>
          </a:p>
          <a:p>
            <a:pPr algn="ctr">
              <a:spcBef>
                <a:spcPts val="400"/>
              </a:spcBef>
              <a:spcAft>
                <a:spcPts val="400"/>
              </a:spcAft>
            </a:pPr>
            <a:endParaRPr lang="en-GB" sz="1400" dirty="0">
              <a:solidFill>
                <a:schemeClr val="bg1">
                  <a:lumMod val="50000"/>
                </a:schemeClr>
              </a:solidFill>
            </a:endParaRPr>
          </a:p>
        </p:txBody>
      </p:sp>
      <p:sp>
        <p:nvSpPr>
          <p:cNvPr id="8" name="Title 6">
            <a:extLst>
              <a:ext uri="{FF2B5EF4-FFF2-40B4-BE49-F238E27FC236}">
                <a16:creationId xmlns:a16="http://schemas.microsoft.com/office/drawing/2014/main" id="{E87B8C5F-DEA4-6B50-8574-5E14EE8EF51D}"/>
              </a:ext>
            </a:extLst>
          </p:cNvPr>
          <p:cNvSpPr txBox="1">
            <a:spLocks/>
          </p:cNvSpPr>
          <p:nvPr/>
        </p:nvSpPr>
        <p:spPr>
          <a:xfrm>
            <a:off x="442914" y="2073894"/>
            <a:ext cx="4721618" cy="1016689"/>
          </a:xfrm>
          <a:prstGeom prst="rect">
            <a:avLst/>
          </a:prstGeom>
          <a:noFill/>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en-GB" sz="1800" dirty="0">
                <a:solidFill>
                  <a:schemeClr val="tx2"/>
                </a:solidFill>
                <a:effectLst/>
                <a:latin typeface="Arial" panose="020B0604020202020204" pitchFamily="34" charset="0"/>
                <a:ea typeface="Aptos" panose="020B0004020202020204" pitchFamily="34" charset="0"/>
              </a:rPr>
              <a:t>Did staff caring for and treating your child communicate with them in a way that your child could understand?</a:t>
            </a:r>
          </a:p>
          <a:p>
            <a:pPr>
              <a:spcAft>
                <a:spcPts val="800"/>
              </a:spcAft>
            </a:pPr>
            <a:r>
              <a:rPr lang="en-GB" sz="1200" dirty="0">
                <a:solidFill>
                  <a:schemeClr val="bg1">
                    <a:lumMod val="50000"/>
                  </a:schemeClr>
                </a:solidFill>
                <a:latin typeface="Arial" panose="020B0604020202020204" pitchFamily="34" charset="0"/>
              </a:rPr>
              <a:t>Question p37</a:t>
            </a:r>
            <a:endParaRPr lang="en-GB" sz="1200" dirty="0">
              <a:solidFill>
                <a:schemeClr val="bg1">
                  <a:lumMod val="50000"/>
                </a:schemeClr>
              </a:solidFill>
              <a:latin typeface="+mn-lt"/>
            </a:endParaRPr>
          </a:p>
        </p:txBody>
      </p:sp>
      <p:sp>
        <p:nvSpPr>
          <p:cNvPr id="11" name="Title 6">
            <a:extLst>
              <a:ext uri="{FF2B5EF4-FFF2-40B4-BE49-F238E27FC236}">
                <a16:creationId xmlns:a16="http://schemas.microsoft.com/office/drawing/2014/main" id="{E7D92049-ED18-C2C7-3019-D83785C36032}"/>
              </a:ext>
            </a:extLst>
          </p:cNvPr>
          <p:cNvSpPr txBox="1">
            <a:spLocks/>
          </p:cNvSpPr>
          <p:nvPr/>
        </p:nvSpPr>
        <p:spPr>
          <a:xfrm>
            <a:off x="6267450" y="2062010"/>
            <a:ext cx="4935534" cy="1065292"/>
          </a:xfrm>
          <a:prstGeom prst="rect">
            <a:avLst/>
          </a:prstGeom>
          <a:noFill/>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100"/>
              </a:lnSpc>
              <a:spcAft>
                <a:spcPts val="800"/>
              </a:spcAft>
            </a:pPr>
            <a:r>
              <a:rPr lang="en-GB" sz="1800" dirty="0">
                <a:solidFill>
                  <a:schemeClr val="tx2"/>
                </a:solidFill>
                <a:effectLst/>
                <a:latin typeface="Arial" panose="020B0604020202020204" pitchFamily="34" charset="0"/>
                <a:ea typeface="Aptos" panose="020B0004020202020204" pitchFamily="34" charset="0"/>
              </a:rPr>
              <a:t>Did staff give you information about your child’s care and treatment in a way that you could understand?</a:t>
            </a:r>
          </a:p>
          <a:p>
            <a:pPr>
              <a:lnSpc>
                <a:spcPts val="1200"/>
              </a:lnSpc>
              <a:spcAft>
                <a:spcPts val="800"/>
              </a:spcAft>
            </a:pPr>
            <a:r>
              <a:rPr lang="en-GB" sz="1200" dirty="0">
                <a:solidFill>
                  <a:schemeClr val="bg1">
                    <a:lumMod val="50000"/>
                  </a:schemeClr>
                </a:solidFill>
                <a:latin typeface="Arial" panose="020B0604020202020204" pitchFamily="34" charset="0"/>
              </a:rPr>
              <a:t>Question p38</a:t>
            </a:r>
            <a:r>
              <a:rPr lang="en-GB" sz="1200" dirty="0">
                <a:solidFill>
                  <a:schemeClr val="bg1">
                    <a:lumMod val="50000"/>
                  </a:schemeClr>
                </a:solidFill>
                <a:effectLst/>
              </a:rPr>
              <a:t> </a:t>
            </a:r>
            <a:endParaRPr lang="en-GB" sz="1200" dirty="0">
              <a:solidFill>
                <a:schemeClr val="bg1">
                  <a:lumMod val="50000"/>
                </a:schemeClr>
              </a:solidFill>
              <a:latin typeface="+mn-lt"/>
            </a:endParaRPr>
          </a:p>
        </p:txBody>
      </p:sp>
      <p:pic>
        <p:nvPicPr>
          <p:cNvPr id="10" name="Picture 9">
            <a:extLst>
              <a:ext uri="{FF2B5EF4-FFF2-40B4-BE49-F238E27FC236}">
                <a16:creationId xmlns:a16="http://schemas.microsoft.com/office/drawing/2014/main" id="{CD44E8DD-5767-8660-5A3F-FB948495EB61}"/>
              </a:ext>
            </a:extLst>
          </p:cNvPr>
          <p:cNvPicPr>
            <a:picLocks noChangeAspect="1"/>
          </p:cNvPicPr>
          <p:nvPr/>
        </p:nvPicPr>
        <p:blipFill rotWithShape="1">
          <a:blip r:embed="rId4">
            <a:extLst>
              <a:ext uri="{28A0092B-C50C-407E-A947-70E740481C1C}">
                <a14:useLocalDpi xmlns:a14="http://schemas.microsoft.com/office/drawing/2010/main" val="0"/>
              </a:ext>
            </a:extLst>
          </a:blip>
          <a:srcRect l="2474" t="15158" r="11175" b="16634"/>
          <a:stretch/>
        </p:blipFill>
        <p:spPr>
          <a:xfrm>
            <a:off x="64850" y="0"/>
            <a:ext cx="2438400" cy="1926077"/>
          </a:xfrm>
          <a:prstGeom prst="rect">
            <a:avLst/>
          </a:prstGeom>
        </p:spPr>
      </p:pic>
      <p:cxnSp>
        <p:nvCxnSpPr>
          <p:cNvPr id="12" name="Straight Connector 11">
            <a:extLst>
              <a:ext uri="{FF2B5EF4-FFF2-40B4-BE49-F238E27FC236}">
                <a16:creationId xmlns:a16="http://schemas.microsoft.com/office/drawing/2014/main" id="{C8F09624-FC58-6671-BF92-D8ADDBE05613}"/>
              </a:ext>
            </a:extLst>
          </p:cNvPr>
          <p:cNvCxnSpPr>
            <a:cxnSpLocks/>
          </p:cNvCxnSpPr>
          <p:nvPr/>
        </p:nvCxnSpPr>
        <p:spPr>
          <a:xfrm>
            <a:off x="5911850" y="2081719"/>
            <a:ext cx="0" cy="4084131"/>
          </a:xfrm>
          <a:prstGeom prst="line">
            <a:avLst/>
          </a:prstGeom>
          <a:ln w="444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A70912D9-5155-D4B6-912D-30D6301C0F4B}"/>
              </a:ext>
            </a:extLst>
          </p:cNvPr>
          <p:cNvGrpSpPr/>
          <p:nvPr/>
        </p:nvGrpSpPr>
        <p:grpSpPr>
          <a:xfrm>
            <a:off x="9791700" y="2991382"/>
            <a:ext cx="1662035" cy="2536231"/>
            <a:chOff x="4939753" y="2078805"/>
            <a:chExt cx="1736161" cy="2649333"/>
          </a:xfrm>
        </p:grpSpPr>
        <p:sp>
          <p:nvSpPr>
            <p:cNvPr id="36" name="TextBox 35">
              <a:extLst>
                <a:ext uri="{FF2B5EF4-FFF2-40B4-BE49-F238E27FC236}">
                  <a16:creationId xmlns:a16="http://schemas.microsoft.com/office/drawing/2014/main" id="{AC13FE94-43B7-DA30-0DB1-870B1A1EC8FE}"/>
                </a:ext>
              </a:extLst>
            </p:cNvPr>
            <p:cNvSpPr txBox="1"/>
            <p:nvPr/>
          </p:nvSpPr>
          <p:spPr>
            <a:xfrm>
              <a:off x="4939753" y="2078805"/>
              <a:ext cx="1590477" cy="717690"/>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4400" b="1" i="0" u="none" strike="noStrike" kern="1200" cap="none" spc="-100" normalizeH="0" noProof="0" dirty="0">
                  <a:ln>
                    <a:noFill/>
                  </a:ln>
                  <a:solidFill>
                    <a:schemeClr val="accent2"/>
                  </a:solidFill>
                  <a:effectLst/>
                  <a:uLnTx/>
                  <a:uFillTx/>
                  <a:latin typeface="Arial"/>
                  <a:ea typeface="Segoe UI" panose="020B0502040204020203" pitchFamily="34" charset="0"/>
                  <a:cs typeface="Segoe UI" panose="020B0502040204020203" pitchFamily="34" charset="0"/>
                </a:rPr>
                <a:t>41%</a:t>
              </a:r>
            </a:p>
          </p:txBody>
        </p:sp>
        <p:sp>
          <p:nvSpPr>
            <p:cNvPr id="37" name="Title 6">
              <a:extLst>
                <a:ext uri="{FF2B5EF4-FFF2-40B4-BE49-F238E27FC236}">
                  <a16:creationId xmlns:a16="http://schemas.microsoft.com/office/drawing/2014/main" id="{BCE2CDE0-ECAE-BD0C-179D-7577DDAE8564}"/>
                </a:ext>
              </a:extLst>
            </p:cNvPr>
            <p:cNvSpPr txBox="1">
              <a:spLocks/>
            </p:cNvSpPr>
            <p:nvPr/>
          </p:nvSpPr>
          <p:spPr>
            <a:xfrm>
              <a:off x="4944287" y="2629139"/>
              <a:ext cx="1731627" cy="356265"/>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pPr>
              <a:r>
                <a:rPr lang="en-GB" sz="1600" b="1" spc="-30" dirty="0">
                  <a:solidFill>
                    <a:schemeClr val="bg1">
                      <a:lumMod val="50000"/>
                    </a:schemeClr>
                  </a:solidFill>
                  <a:latin typeface="+mn-lt"/>
                </a:rPr>
                <a:t>Yes, always</a:t>
              </a:r>
            </a:p>
          </p:txBody>
        </p:sp>
        <p:sp>
          <p:nvSpPr>
            <p:cNvPr id="38" name="TextBox 37">
              <a:extLst>
                <a:ext uri="{FF2B5EF4-FFF2-40B4-BE49-F238E27FC236}">
                  <a16:creationId xmlns:a16="http://schemas.microsoft.com/office/drawing/2014/main" id="{29FC519E-375D-8445-396E-B12E01F2113D}"/>
                </a:ext>
              </a:extLst>
            </p:cNvPr>
            <p:cNvSpPr txBox="1"/>
            <p:nvPr/>
          </p:nvSpPr>
          <p:spPr>
            <a:xfrm>
              <a:off x="4939756" y="2984254"/>
              <a:ext cx="1590477" cy="717689"/>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4400" b="1" i="0" u="none" strike="noStrike" kern="1200" cap="none" spc="-100" normalizeH="0" noProof="0" dirty="0">
                  <a:ln>
                    <a:noFill/>
                  </a:ln>
                  <a:solidFill>
                    <a:schemeClr val="bg2">
                      <a:lumMod val="75000"/>
                    </a:schemeClr>
                  </a:solidFill>
                  <a:effectLst/>
                  <a:uLnTx/>
                  <a:uFillTx/>
                  <a:latin typeface="Arial"/>
                  <a:ea typeface="Segoe UI" panose="020B0502040204020203" pitchFamily="34" charset="0"/>
                  <a:cs typeface="Segoe UI" panose="020B0502040204020203" pitchFamily="34" charset="0"/>
                </a:rPr>
                <a:t>26</a:t>
              </a:r>
              <a:r>
                <a:rPr kumimoji="0" lang="en-GB" sz="4400" b="1" i="0" u="none" strike="noStrike" kern="1200" cap="none" spc="-100" normalizeH="0" baseline="0" noProof="0" dirty="0">
                  <a:ln>
                    <a:noFill/>
                  </a:ln>
                  <a:solidFill>
                    <a:schemeClr val="bg2">
                      <a:lumMod val="75000"/>
                    </a:schemeClr>
                  </a:solidFill>
                  <a:effectLst/>
                  <a:uLnTx/>
                  <a:uFillTx/>
                  <a:latin typeface="Arial"/>
                  <a:ea typeface="Segoe UI" panose="020B0502040204020203" pitchFamily="34" charset="0"/>
                  <a:cs typeface="Segoe UI" panose="020B0502040204020203" pitchFamily="34" charset="0"/>
                </a:rPr>
                <a:t>%</a:t>
              </a:r>
            </a:p>
          </p:txBody>
        </p:sp>
        <p:sp>
          <p:nvSpPr>
            <p:cNvPr id="39" name="Title 6">
              <a:extLst>
                <a:ext uri="{FF2B5EF4-FFF2-40B4-BE49-F238E27FC236}">
                  <a16:creationId xmlns:a16="http://schemas.microsoft.com/office/drawing/2014/main" id="{E0F1C973-D8A2-CA76-F48D-025408701835}"/>
                </a:ext>
              </a:extLst>
            </p:cNvPr>
            <p:cNvSpPr txBox="1">
              <a:spLocks/>
            </p:cNvSpPr>
            <p:nvPr/>
          </p:nvSpPr>
          <p:spPr>
            <a:xfrm>
              <a:off x="4957157" y="3578949"/>
              <a:ext cx="1671777" cy="295984"/>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400"/>
                </a:lnSpc>
              </a:pPr>
              <a:r>
                <a:rPr lang="en-GB" sz="1600" b="1" spc="-30" dirty="0">
                  <a:solidFill>
                    <a:schemeClr val="bg1">
                      <a:lumMod val="50000"/>
                    </a:schemeClr>
                  </a:solidFill>
                  <a:latin typeface="+mn-lt"/>
                </a:rPr>
                <a:t>Yes, sometimes</a:t>
              </a:r>
            </a:p>
          </p:txBody>
        </p:sp>
        <p:sp>
          <p:nvSpPr>
            <p:cNvPr id="40" name="TextBox 39">
              <a:extLst>
                <a:ext uri="{FF2B5EF4-FFF2-40B4-BE49-F238E27FC236}">
                  <a16:creationId xmlns:a16="http://schemas.microsoft.com/office/drawing/2014/main" id="{61A07872-8062-8475-EA06-173934E32660}"/>
                </a:ext>
              </a:extLst>
            </p:cNvPr>
            <p:cNvSpPr txBox="1"/>
            <p:nvPr/>
          </p:nvSpPr>
          <p:spPr>
            <a:xfrm>
              <a:off x="4948935" y="3847518"/>
              <a:ext cx="1590477" cy="717689"/>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4400" b="1" i="0" u="none" strike="noStrike" kern="1200" cap="none" spc="-100" normalizeH="0" noProof="0" dirty="0">
                  <a:ln>
                    <a:noFill/>
                  </a:ln>
                  <a:solidFill>
                    <a:schemeClr val="tx2"/>
                  </a:solidFill>
                  <a:effectLst/>
                  <a:uLnTx/>
                  <a:uFillTx/>
                  <a:latin typeface="Arial"/>
                  <a:ea typeface="Segoe UI" panose="020B0502040204020203" pitchFamily="34" charset="0"/>
                  <a:cs typeface="Segoe UI" panose="020B0502040204020203" pitchFamily="34" charset="0"/>
                </a:rPr>
                <a:t>33%</a:t>
              </a:r>
            </a:p>
          </p:txBody>
        </p:sp>
        <p:sp>
          <p:nvSpPr>
            <p:cNvPr id="41" name="Title 6">
              <a:extLst>
                <a:ext uri="{FF2B5EF4-FFF2-40B4-BE49-F238E27FC236}">
                  <a16:creationId xmlns:a16="http://schemas.microsoft.com/office/drawing/2014/main" id="{1ABB80EC-0302-7BDD-31F4-CB4BAFF024CA}"/>
                </a:ext>
              </a:extLst>
            </p:cNvPr>
            <p:cNvSpPr txBox="1">
              <a:spLocks/>
            </p:cNvSpPr>
            <p:nvPr/>
          </p:nvSpPr>
          <p:spPr>
            <a:xfrm>
              <a:off x="4953467" y="4381250"/>
              <a:ext cx="1004139" cy="346888"/>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pPr>
              <a:r>
                <a:rPr lang="en-GB" sz="1600" b="1" spc="-30" dirty="0">
                  <a:solidFill>
                    <a:schemeClr val="bg1">
                      <a:lumMod val="50000"/>
                    </a:schemeClr>
                  </a:solidFill>
                  <a:latin typeface="+mn-lt"/>
                </a:rPr>
                <a:t>No</a:t>
              </a:r>
            </a:p>
          </p:txBody>
        </p:sp>
      </p:grpSp>
      <p:graphicFrame>
        <p:nvGraphicFramePr>
          <p:cNvPr id="42" name="Chart 41">
            <a:extLst>
              <a:ext uri="{FF2B5EF4-FFF2-40B4-BE49-F238E27FC236}">
                <a16:creationId xmlns:a16="http://schemas.microsoft.com/office/drawing/2014/main" id="{F400704D-7D68-8539-8F5E-E38B5D60152E}"/>
              </a:ext>
            </a:extLst>
          </p:cNvPr>
          <p:cNvGraphicFramePr/>
          <p:nvPr>
            <p:extLst>
              <p:ext uri="{D42A27DB-BD31-4B8C-83A1-F6EECF244321}">
                <p14:modId xmlns:p14="http://schemas.microsoft.com/office/powerpoint/2010/main" val="4112740079"/>
              </p:ext>
            </p:extLst>
          </p:nvPr>
        </p:nvGraphicFramePr>
        <p:xfrm>
          <a:off x="5246575" y="2711892"/>
          <a:ext cx="4454672" cy="3822648"/>
        </p:xfrm>
        <a:graphic>
          <a:graphicData uri="http://schemas.openxmlformats.org/drawingml/2006/chart">
            <c:chart xmlns:c="http://schemas.openxmlformats.org/drawingml/2006/chart" xmlns:r="http://schemas.openxmlformats.org/officeDocument/2006/relationships" r:id="rId5"/>
          </a:graphicData>
        </a:graphic>
      </p:graphicFrame>
      <p:pic>
        <p:nvPicPr>
          <p:cNvPr id="43" name="Picture 42">
            <a:extLst>
              <a:ext uri="{FF2B5EF4-FFF2-40B4-BE49-F238E27FC236}">
                <a16:creationId xmlns:a16="http://schemas.microsoft.com/office/drawing/2014/main" id="{59DA370E-206C-9FBD-651D-9C1BE1C19FF5}"/>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897601" y="3733812"/>
            <a:ext cx="1684800" cy="1684800"/>
          </a:xfrm>
          <a:prstGeom prst="rect">
            <a:avLst/>
          </a:prstGeom>
        </p:spPr>
      </p:pic>
      <p:grpSp>
        <p:nvGrpSpPr>
          <p:cNvPr id="23" name="Group 22">
            <a:extLst>
              <a:ext uri="{FF2B5EF4-FFF2-40B4-BE49-F238E27FC236}">
                <a16:creationId xmlns:a16="http://schemas.microsoft.com/office/drawing/2014/main" id="{E9EDE9B3-B551-FD57-24FC-A4228FFB9186}"/>
              </a:ext>
            </a:extLst>
          </p:cNvPr>
          <p:cNvGrpSpPr/>
          <p:nvPr/>
        </p:nvGrpSpPr>
        <p:grpSpPr>
          <a:xfrm>
            <a:off x="3960758" y="3041566"/>
            <a:ext cx="1617061" cy="2301950"/>
            <a:chOff x="4939753" y="2131227"/>
            <a:chExt cx="1689181" cy="2404594"/>
          </a:xfrm>
        </p:grpSpPr>
        <p:sp>
          <p:nvSpPr>
            <p:cNvPr id="24" name="TextBox 23">
              <a:extLst>
                <a:ext uri="{FF2B5EF4-FFF2-40B4-BE49-F238E27FC236}">
                  <a16:creationId xmlns:a16="http://schemas.microsoft.com/office/drawing/2014/main" id="{01C9E61F-7951-11C7-0AD1-49A695BCE08C}"/>
                </a:ext>
              </a:extLst>
            </p:cNvPr>
            <p:cNvSpPr txBox="1"/>
            <p:nvPr/>
          </p:nvSpPr>
          <p:spPr>
            <a:xfrm>
              <a:off x="4939753" y="2131227"/>
              <a:ext cx="1590477" cy="652447"/>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4000" b="1" i="0" u="none" strike="noStrike" kern="1200" cap="none" spc="-100" normalizeH="0" noProof="0" dirty="0">
                  <a:ln>
                    <a:noFill/>
                  </a:ln>
                  <a:solidFill>
                    <a:schemeClr val="accent2"/>
                  </a:solidFill>
                  <a:effectLst/>
                  <a:uLnTx/>
                  <a:uFillTx/>
                  <a:latin typeface="Arial"/>
                  <a:ea typeface="Segoe UI" panose="020B0502040204020203" pitchFamily="34" charset="0"/>
                  <a:cs typeface="Segoe UI" panose="020B0502040204020203" pitchFamily="34" charset="0"/>
                </a:rPr>
                <a:t>24%</a:t>
              </a:r>
            </a:p>
          </p:txBody>
        </p:sp>
        <p:sp>
          <p:nvSpPr>
            <p:cNvPr id="25" name="Title 6">
              <a:extLst>
                <a:ext uri="{FF2B5EF4-FFF2-40B4-BE49-F238E27FC236}">
                  <a16:creationId xmlns:a16="http://schemas.microsoft.com/office/drawing/2014/main" id="{1384D4FF-AA66-D092-C83A-CD522D636291}"/>
                </a:ext>
              </a:extLst>
            </p:cNvPr>
            <p:cNvSpPr txBox="1">
              <a:spLocks/>
            </p:cNvSpPr>
            <p:nvPr/>
          </p:nvSpPr>
          <p:spPr>
            <a:xfrm>
              <a:off x="4944288" y="2597084"/>
              <a:ext cx="1585836" cy="356265"/>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pPr>
              <a:r>
                <a:rPr lang="en-GB" sz="1400" b="1" spc="-30" dirty="0">
                  <a:solidFill>
                    <a:schemeClr val="bg1">
                      <a:lumMod val="50000"/>
                    </a:schemeClr>
                  </a:solidFill>
                  <a:latin typeface="+mn-lt"/>
                </a:rPr>
                <a:t>Yes, always</a:t>
              </a:r>
            </a:p>
          </p:txBody>
        </p:sp>
        <p:sp>
          <p:nvSpPr>
            <p:cNvPr id="26" name="TextBox 25">
              <a:extLst>
                <a:ext uri="{FF2B5EF4-FFF2-40B4-BE49-F238E27FC236}">
                  <a16:creationId xmlns:a16="http://schemas.microsoft.com/office/drawing/2014/main" id="{225BBE5A-0F9C-07B5-D873-42E0D5C6927A}"/>
                </a:ext>
              </a:extLst>
            </p:cNvPr>
            <p:cNvSpPr txBox="1"/>
            <p:nvPr/>
          </p:nvSpPr>
          <p:spPr>
            <a:xfrm>
              <a:off x="4939756" y="2927696"/>
              <a:ext cx="1590477" cy="652448"/>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4000" b="1" i="0" u="none" strike="noStrike" kern="1200" cap="none" spc="-100" normalizeH="0" noProof="0" dirty="0">
                  <a:ln>
                    <a:noFill/>
                  </a:ln>
                  <a:solidFill>
                    <a:schemeClr val="bg2">
                      <a:lumMod val="75000"/>
                    </a:schemeClr>
                  </a:solidFill>
                  <a:effectLst/>
                  <a:uLnTx/>
                  <a:uFillTx/>
                  <a:latin typeface="Arial"/>
                  <a:ea typeface="Segoe UI" panose="020B0502040204020203" pitchFamily="34" charset="0"/>
                  <a:cs typeface="Segoe UI" panose="020B0502040204020203" pitchFamily="34" charset="0"/>
                </a:rPr>
                <a:t>44</a:t>
              </a:r>
              <a:r>
                <a:rPr kumimoji="0" lang="en-GB" sz="4000" b="1" i="0" u="none" strike="noStrike" kern="1200" cap="none" spc="-100" normalizeH="0" baseline="0" noProof="0" dirty="0">
                  <a:ln>
                    <a:noFill/>
                  </a:ln>
                  <a:solidFill>
                    <a:schemeClr val="bg2">
                      <a:lumMod val="75000"/>
                    </a:schemeClr>
                  </a:solidFill>
                  <a:effectLst/>
                  <a:uLnTx/>
                  <a:uFillTx/>
                  <a:latin typeface="Arial"/>
                  <a:ea typeface="Segoe UI" panose="020B0502040204020203" pitchFamily="34" charset="0"/>
                  <a:cs typeface="Segoe UI" panose="020B0502040204020203" pitchFamily="34" charset="0"/>
                </a:rPr>
                <a:t>%</a:t>
              </a:r>
            </a:p>
          </p:txBody>
        </p:sp>
        <p:sp>
          <p:nvSpPr>
            <p:cNvPr id="27" name="Title 6">
              <a:extLst>
                <a:ext uri="{FF2B5EF4-FFF2-40B4-BE49-F238E27FC236}">
                  <a16:creationId xmlns:a16="http://schemas.microsoft.com/office/drawing/2014/main" id="{A638305F-B9F2-7FEC-0E3A-39779EBEF80C}"/>
                </a:ext>
              </a:extLst>
            </p:cNvPr>
            <p:cNvSpPr txBox="1">
              <a:spLocks/>
            </p:cNvSpPr>
            <p:nvPr/>
          </p:nvSpPr>
          <p:spPr>
            <a:xfrm>
              <a:off x="4957157" y="3437919"/>
              <a:ext cx="1671777" cy="289886"/>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400"/>
                </a:lnSpc>
              </a:pPr>
              <a:r>
                <a:rPr lang="en-GB" sz="1400" b="1" spc="-30" dirty="0">
                  <a:solidFill>
                    <a:schemeClr val="bg1">
                      <a:lumMod val="50000"/>
                    </a:schemeClr>
                  </a:solidFill>
                  <a:latin typeface="+mn-lt"/>
                </a:rPr>
                <a:t>Yes, sometimes</a:t>
              </a:r>
            </a:p>
          </p:txBody>
        </p:sp>
        <p:sp>
          <p:nvSpPr>
            <p:cNvPr id="28" name="TextBox 27">
              <a:extLst>
                <a:ext uri="{FF2B5EF4-FFF2-40B4-BE49-F238E27FC236}">
                  <a16:creationId xmlns:a16="http://schemas.microsoft.com/office/drawing/2014/main" id="{DE3C8189-092D-EFF3-3E0A-8D974AB69A6F}"/>
                </a:ext>
              </a:extLst>
            </p:cNvPr>
            <p:cNvSpPr txBox="1"/>
            <p:nvPr/>
          </p:nvSpPr>
          <p:spPr>
            <a:xfrm>
              <a:off x="4948935" y="3739668"/>
              <a:ext cx="1590477" cy="652447"/>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4000" b="1" i="0" u="none" strike="noStrike" kern="1200" cap="none" spc="-100" normalizeH="0" noProof="0" dirty="0">
                  <a:ln>
                    <a:noFill/>
                  </a:ln>
                  <a:solidFill>
                    <a:schemeClr val="tx2"/>
                  </a:solidFill>
                  <a:effectLst/>
                  <a:uLnTx/>
                  <a:uFillTx/>
                  <a:latin typeface="Arial"/>
                  <a:ea typeface="Segoe UI" panose="020B0502040204020203" pitchFamily="34" charset="0"/>
                  <a:cs typeface="Segoe UI" panose="020B0502040204020203" pitchFamily="34" charset="0"/>
                </a:rPr>
                <a:t>32%</a:t>
              </a:r>
            </a:p>
          </p:txBody>
        </p:sp>
        <p:sp>
          <p:nvSpPr>
            <p:cNvPr id="29" name="Title 6">
              <a:extLst>
                <a:ext uri="{FF2B5EF4-FFF2-40B4-BE49-F238E27FC236}">
                  <a16:creationId xmlns:a16="http://schemas.microsoft.com/office/drawing/2014/main" id="{97B0D809-D67B-0631-E652-D65F8690CCF7}"/>
                </a:ext>
              </a:extLst>
            </p:cNvPr>
            <p:cNvSpPr txBox="1">
              <a:spLocks/>
            </p:cNvSpPr>
            <p:nvPr/>
          </p:nvSpPr>
          <p:spPr>
            <a:xfrm>
              <a:off x="4953467" y="4188933"/>
              <a:ext cx="1004139" cy="346888"/>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pPr>
              <a:r>
                <a:rPr lang="en-GB" sz="1400" b="1" spc="-30" dirty="0">
                  <a:solidFill>
                    <a:schemeClr val="bg1">
                      <a:lumMod val="50000"/>
                    </a:schemeClr>
                  </a:solidFill>
                  <a:latin typeface="+mn-lt"/>
                </a:rPr>
                <a:t>No</a:t>
              </a:r>
            </a:p>
          </p:txBody>
        </p:sp>
      </p:grpSp>
      <p:graphicFrame>
        <p:nvGraphicFramePr>
          <p:cNvPr id="31" name="Chart 30">
            <a:extLst>
              <a:ext uri="{FF2B5EF4-FFF2-40B4-BE49-F238E27FC236}">
                <a16:creationId xmlns:a16="http://schemas.microsoft.com/office/drawing/2014/main" id="{B20B60B3-F6D5-7468-0998-382354FA235C}"/>
              </a:ext>
            </a:extLst>
          </p:cNvPr>
          <p:cNvGraphicFramePr/>
          <p:nvPr>
            <p:extLst>
              <p:ext uri="{D42A27DB-BD31-4B8C-83A1-F6EECF244321}">
                <p14:modId xmlns:p14="http://schemas.microsoft.com/office/powerpoint/2010/main" val="3901663748"/>
              </p:ext>
            </p:extLst>
          </p:nvPr>
        </p:nvGraphicFramePr>
        <p:xfrm>
          <a:off x="-584368" y="2711892"/>
          <a:ext cx="4454672" cy="3822648"/>
        </p:xfrm>
        <a:graphic>
          <a:graphicData uri="http://schemas.openxmlformats.org/drawingml/2006/chart">
            <c:chart xmlns:c="http://schemas.openxmlformats.org/drawingml/2006/chart" xmlns:r="http://schemas.openxmlformats.org/officeDocument/2006/relationships" r:id="rId8"/>
          </a:graphicData>
        </a:graphic>
      </p:graphicFrame>
      <p:pic>
        <p:nvPicPr>
          <p:cNvPr id="32" name="Picture 42">
            <a:extLst>
              <a:ext uri="{FF2B5EF4-FFF2-40B4-BE49-F238E27FC236}">
                <a16:creationId xmlns:a16="http://schemas.microsoft.com/office/drawing/2014/main" id="{BEED49FF-EC92-A76D-84E1-C95C7AFB4307}"/>
              </a:ext>
            </a:extLst>
          </p:cNvPr>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153103" y="3725973"/>
            <a:ext cx="1718970" cy="1718970"/>
          </a:xfrm>
          <a:prstGeom prst="rect">
            <a:avLst/>
          </a:prstGeom>
        </p:spPr>
      </p:pic>
      <p:sp>
        <p:nvSpPr>
          <p:cNvPr id="2" name="TextBox 1">
            <a:extLst>
              <a:ext uri="{FF2B5EF4-FFF2-40B4-BE49-F238E27FC236}">
                <a16:creationId xmlns:a16="http://schemas.microsoft.com/office/drawing/2014/main" id="{219B891B-E325-A820-619E-BC0928B30BB7}"/>
              </a:ext>
            </a:extLst>
          </p:cNvPr>
          <p:cNvSpPr txBox="1"/>
          <p:nvPr/>
        </p:nvSpPr>
        <p:spPr>
          <a:xfrm>
            <a:off x="3976688" y="5484429"/>
            <a:ext cx="1590031" cy="730393"/>
          </a:xfrm>
          <a:prstGeom prst="rect">
            <a:avLst/>
          </a:prstGeom>
          <a:noFill/>
        </p:spPr>
        <p:txBody>
          <a:bodyPr wrap="square" lIns="0" tIns="0" rIns="0" bIns="0" rtlCol="0">
            <a:spAutoFit/>
          </a:bodyPr>
          <a:lstStyle/>
          <a:p>
            <a:pPr>
              <a:lnSpc>
                <a:spcPct val="110000"/>
              </a:lnSpc>
              <a:spcBef>
                <a:spcPts val="400"/>
              </a:spcBef>
              <a:spcAft>
                <a:spcPts val="400"/>
              </a:spcAft>
            </a:pPr>
            <a:r>
              <a:rPr lang="en-GB" sz="1100" b="0" i="0" u="none" strike="noStrike" dirty="0">
                <a:solidFill>
                  <a:schemeClr val="bg1">
                    <a:lumMod val="50000"/>
                  </a:schemeClr>
                </a:solidFill>
                <a:effectLst/>
                <a:latin typeface="Arial" panose="020B0604020202020204" pitchFamily="34" charset="0"/>
              </a:rPr>
              <a:t>Note: This question was asked only of parents and carers of children aged 0 to 7 years.</a:t>
            </a:r>
            <a:endParaRPr lang="en-US" sz="1100" dirty="0">
              <a:solidFill>
                <a:schemeClr val="bg1">
                  <a:lumMod val="50000"/>
                </a:schemeClr>
              </a:solidFill>
            </a:endParaRPr>
          </a:p>
        </p:txBody>
      </p:sp>
    </p:spTree>
    <p:extLst>
      <p:ext uri="{BB962C8B-B14F-4D97-AF65-F5344CB8AC3E}">
        <p14:creationId xmlns:p14="http://schemas.microsoft.com/office/powerpoint/2010/main" val="4271573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FFFE98A-070C-4B94-7BE1-DBDC9D3C21E4}"/>
              </a:ext>
            </a:extLst>
          </p:cNvPr>
          <p:cNvSpPr txBox="1"/>
          <p:nvPr/>
        </p:nvSpPr>
        <p:spPr>
          <a:xfrm>
            <a:off x="442913" y="6392547"/>
            <a:ext cx="10157541" cy="17177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lang="en-GB" sz="1100" dirty="0">
                <a:solidFill>
                  <a:schemeClr val="tx2"/>
                </a:solidFill>
                <a:latin typeface="Arial"/>
              </a:rPr>
              <a:t>A </a:t>
            </a:r>
            <a:r>
              <a:rPr kumimoji="0" lang="en-GB" sz="1100" b="0" i="0" u="none" strike="noStrike" kern="1200" cap="none" spc="0" normalizeH="0" baseline="0" noProof="0" dirty="0">
                <a:ln>
                  <a:noFill/>
                </a:ln>
                <a:solidFill>
                  <a:schemeClr val="tx2"/>
                </a:solidFill>
                <a:effectLst/>
                <a:uLnTx/>
                <a:uFillTx/>
                <a:latin typeface="Arial"/>
                <a:ea typeface="+mn-ea"/>
                <a:cs typeface="+mn-cs"/>
              </a:rPr>
              <a:t>total of </a:t>
            </a:r>
            <a:r>
              <a:rPr kumimoji="0" lang="en-GB" sz="1100" b="0" i="0" u="none" strike="noStrike" kern="1200" cap="none" spc="0" normalizeH="0" baseline="0" noProof="0" dirty="0" err="1">
                <a:ln>
                  <a:noFill/>
                </a:ln>
                <a:solidFill>
                  <a:schemeClr val="tx2"/>
                </a:solidFill>
                <a:effectLst/>
                <a:uLnTx/>
                <a:uFillTx/>
                <a:latin typeface="Arial"/>
                <a:ea typeface="+mn-ea"/>
                <a:cs typeface="+mn-cs"/>
              </a:rPr>
              <a:t>xxxx</a:t>
            </a:r>
            <a:r>
              <a:rPr kumimoji="0" lang="en-GB" sz="1100" b="0" i="0" u="none" strike="noStrike" kern="1200" cap="none" spc="0" normalizeH="0" baseline="0" noProof="0" dirty="0">
                <a:ln>
                  <a:noFill/>
                </a:ln>
                <a:solidFill>
                  <a:schemeClr val="tx2"/>
                </a:solidFill>
                <a:effectLst/>
                <a:uLnTx/>
                <a:uFillTx/>
                <a:latin typeface="Arial"/>
                <a:ea typeface="+mn-ea"/>
                <a:cs typeface="+mn-cs"/>
              </a:rPr>
              <a:t> responses were received from </a:t>
            </a:r>
            <a:r>
              <a:rPr lang="en-GB" sz="1100" dirty="0" err="1">
                <a:solidFill>
                  <a:schemeClr val="tx2"/>
                </a:solidFill>
                <a:latin typeface="Arial"/>
              </a:rPr>
              <a:t>xxxxx</a:t>
            </a:r>
            <a:r>
              <a:rPr kumimoji="0" lang="en-GB" sz="1100" b="0" i="0" u="none" strike="noStrike" kern="1200" cap="none" spc="0" normalizeH="0" baseline="0" noProof="0" dirty="0">
                <a:ln>
                  <a:noFill/>
                </a:ln>
                <a:solidFill>
                  <a:schemeClr val="tx2"/>
                </a:solidFill>
                <a:effectLst/>
                <a:uLnTx/>
                <a:uFillTx/>
                <a:latin typeface="Arial"/>
                <a:ea typeface="+mn-ea"/>
                <a:cs typeface="+mn-cs"/>
              </a:rPr>
              <a:t> at [Trust Name] during </a:t>
            </a:r>
            <a:r>
              <a:rPr kumimoji="0" lang="en-GB" sz="1100" b="0" i="0" u="none" strike="noStrike" kern="1200" cap="none" spc="0" normalizeH="0" baseline="0" noProof="0" dirty="0" err="1">
                <a:ln>
                  <a:noFill/>
                </a:ln>
                <a:solidFill>
                  <a:schemeClr val="tx2"/>
                </a:solidFill>
                <a:effectLst/>
                <a:uLnTx/>
                <a:uFillTx/>
                <a:latin typeface="Arial"/>
                <a:ea typeface="+mn-ea"/>
                <a:cs typeface="+mn-cs"/>
              </a:rPr>
              <a:t>xxxxx</a:t>
            </a:r>
            <a:r>
              <a:rPr kumimoji="0" lang="en-GB" sz="1100" b="0" i="0" u="none" strike="noStrike" kern="1200" cap="none" spc="0" normalizeH="0" baseline="0" noProof="0" dirty="0">
                <a:ln>
                  <a:noFill/>
                </a:ln>
                <a:solidFill>
                  <a:schemeClr val="tx2"/>
                </a:solidFill>
                <a:effectLst/>
                <a:uLnTx/>
                <a:uFillTx/>
                <a:latin typeface="Arial"/>
                <a:ea typeface="+mn-ea"/>
                <a:cs typeface="+mn-cs"/>
              </a:rPr>
              <a:t> and </a:t>
            </a:r>
            <a:r>
              <a:rPr kumimoji="0" lang="en-GB" sz="1100" b="0" i="0" u="none" strike="noStrike" kern="1200" cap="none" spc="0" normalizeH="0" baseline="0" noProof="0" dirty="0" err="1">
                <a:ln>
                  <a:noFill/>
                </a:ln>
                <a:solidFill>
                  <a:schemeClr val="tx2"/>
                </a:solidFill>
                <a:effectLst/>
                <a:uLnTx/>
                <a:uFillTx/>
                <a:latin typeface="Arial"/>
                <a:ea typeface="+mn-ea"/>
                <a:cs typeface="+mn-cs"/>
              </a:rPr>
              <a:t>xxxxx</a:t>
            </a:r>
            <a:endParaRPr kumimoji="0" lang="en-GB" sz="1100" b="0" i="0" u="none" strike="noStrike" kern="1200" cap="none" spc="0" normalizeH="0" baseline="0" noProof="0" dirty="0">
              <a:ln>
                <a:noFill/>
              </a:ln>
              <a:solidFill>
                <a:schemeClr val="tx2"/>
              </a:solidFill>
              <a:effectLst/>
              <a:uLnTx/>
              <a:uFillTx/>
              <a:latin typeface="Arial"/>
              <a:ea typeface="+mn-ea"/>
              <a:cs typeface="+mn-cs"/>
            </a:endParaRPr>
          </a:p>
        </p:txBody>
      </p:sp>
      <p:sp>
        <p:nvSpPr>
          <p:cNvPr id="16" name="TextBox 15">
            <a:extLst>
              <a:ext uri="{FF2B5EF4-FFF2-40B4-BE49-F238E27FC236}">
                <a16:creationId xmlns:a16="http://schemas.microsoft.com/office/drawing/2014/main" id="{BD8F23C1-4B40-DB73-BC92-835E00EE994D}"/>
              </a:ext>
            </a:extLst>
          </p:cNvPr>
          <p:cNvSpPr txBox="1">
            <a:spLocks/>
          </p:cNvSpPr>
          <p:nvPr/>
        </p:nvSpPr>
        <p:spPr>
          <a:xfrm>
            <a:off x="9791699" y="454295"/>
            <a:ext cx="1957389" cy="851515"/>
          </a:xfrm>
          <a:prstGeom prst="rect">
            <a:avLst/>
          </a:prstGeom>
          <a:noFill/>
          <a:ln>
            <a:solidFill>
              <a:schemeClr val="bg1">
                <a:lumMod val="50000"/>
              </a:schemeClr>
            </a:solidFill>
          </a:ln>
        </p:spPr>
        <p:txBody>
          <a:bodyPr wrap="square" lIns="0" tIns="0" rIns="0" bIns="0" rtlCol="0" anchor="ctr" anchorCtr="0">
            <a:spAutoFit/>
          </a:bodyPr>
          <a:lstStyle/>
          <a:p>
            <a:pPr algn="ctr">
              <a:spcBef>
                <a:spcPts val="400"/>
              </a:spcBef>
              <a:spcAft>
                <a:spcPts val="400"/>
              </a:spcAft>
            </a:pPr>
            <a:endParaRPr lang="en-GB" sz="1400" dirty="0">
              <a:solidFill>
                <a:schemeClr val="bg1">
                  <a:lumMod val="50000"/>
                </a:schemeClr>
              </a:solidFill>
            </a:endParaRPr>
          </a:p>
          <a:p>
            <a:pPr algn="ctr">
              <a:spcBef>
                <a:spcPts val="400"/>
              </a:spcBef>
              <a:spcAft>
                <a:spcPts val="400"/>
              </a:spcAft>
            </a:pPr>
            <a:r>
              <a:rPr lang="en-GB" sz="1400" dirty="0">
                <a:solidFill>
                  <a:schemeClr val="bg1">
                    <a:lumMod val="50000"/>
                  </a:schemeClr>
                </a:solidFill>
              </a:rPr>
              <a:t>Trust  Logo</a:t>
            </a:r>
          </a:p>
          <a:p>
            <a:pPr algn="ctr">
              <a:spcBef>
                <a:spcPts val="400"/>
              </a:spcBef>
              <a:spcAft>
                <a:spcPts val="400"/>
              </a:spcAft>
            </a:pPr>
            <a:endParaRPr lang="en-GB" sz="1400" dirty="0">
              <a:solidFill>
                <a:schemeClr val="bg1">
                  <a:lumMod val="50000"/>
                </a:schemeClr>
              </a:solidFill>
            </a:endParaRPr>
          </a:p>
        </p:txBody>
      </p:sp>
      <p:sp>
        <p:nvSpPr>
          <p:cNvPr id="8" name="Title 6">
            <a:extLst>
              <a:ext uri="{FF2B5EF4-FFF2-40B4-BE49-F238E27FC236}">
                <a16:creationId xmlns:a16="http://schemas.microsoft.com/office/drawing/2014/main" id="{E87B8C5F-DEA4-6B50-8574-5E14EE8EF51D}"/>
              </a:ext>
            </a:extLst>
          </p:cNvPr>
          <p:cNvSpPr txBox="1">
            <a:spLocks/>
          </p:cNvSpPr>
          <p:nvPr/>
        </p:nvSpPr>
        <p:spPr>
          <a:xfrm>
            <a:off x="442913" y="2070718"/>
            <a:ext cx="5075913" cy="767390"/>
          </a:xfrm>
          <a:prstGeom prst="rect">
            <a:avLst/>
          </a:prstGeom>
          <a:noFill/>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en-GB" sz="1800" dirty="0">
                <a:solidFill>
                  <a:schemeClr val="tx2"/>
                </a:solidFill>
                <a:effectLst/>
                <a:latin typeface="Arial" panose="020B0604020202020204" pitchFamily="34" charset="0"/>
                <a:ea typeface="Aptos" panose="020B0004020202020204" pitchFamily="34" charset="0"/>
              </a:rPr>
              <a:t>Were you able to be with your child as much as you wanted to?</a:t>
            </a:r>
          </a:p>
          <a:p>
            <a:pPr>
              <a:spcAft>
                <a:spcPts val="800"/>
              </a:spcAft>
            </a:pPr>
            <a:r>
              <a:rPr lang="en-GB" sz="1200" dirty="0">
                <a:solidFill>
                  <a:schemeClr val="bg1">
                    <a:lumMod val="50000"/>
                  </a:schemeClr>
                </a:solidFill>
                <a:latin typeface="Arial" panose="020B0604020202020204" pitchFamily="34" charset="0"/>
              </a:rPr>
              <a:t>Question p35</a:t>
            </a:r>
            <a:r>
              <a:rPr lang="en-GB" sz="900" dirty="0">
                <a:solidFill>
                  <a:schemeClr val="tx2"/>
                </a:solidFill>
                <a:effectLst/>
              </a:rPr>
              <a:t> </a:t>
            </a:r>
            <a:endParaRPr lang="en-GB" sz="1800" dirty="0">
              <a:solidFill>
                <a:schemeClr val="tx2"/>
              </a:solidFill>
              <a:latin typeface="+mn-lt"/>
            </a:endParaRPr>
          </a:p>
        </p:txBody>
      </p:sp>
      <p:sp>
        <p:nvSpPr>
          <p:cNvPr id="11" name="Title 6">
            <a:extLst>
              <a:ext uri="{FF2B5EF4-FFF2-40B4-BE49-F238E27FC236}">
                <a16:creationId xmlns:a16="http://schemas.microsoft.com/office/drawing/2014/main" id="{E7D92049-ED18-C2C7-3019-D83785C36032}"/>
              </a:ext>
            </a:extLst>
          </p:cNvPr>
          <p:cNvSpPr txBox="1">
            <a:spLocks/>
          </p:cNvSpPr>
          <p:nvPr/>
        </p:nvSpPr>
        <p:spPr>
          <a:xfrm>
            <a:off x="6260148" y="2057649"/>
            <a:ext cx="4935534" cy="795089"/>
          </a:xfrm>
          <a:prstGeom prst="rect">
            <a:avLst/>
          </a:prstGeom>
          <a:noFill/>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100"/>
              </a:lnSpc>
              <a:spcAft>
                <a:spcPts val="800"/>
              </a:spcAft>
            </a:pPr>
            <a:r>
              <a:rPr lang="en-GB" sz="1800" dirty="0">
                <a:solidFill>
                  <a:schemeClr val="tx2"/>
                </a:solidFill>
                <a:effectLst/>
                <a:latin typeface="Arial" panose="020B0604020202020204" pitchFamily="34" charset="0"/>
                <a:ea typeface="Aptos" panose="020B0004020202020204" pitchFamily="34" charset="0"/>
              </a:rPr>
              <a:t>How would you rate the facilities for parents or carers staying overnight?</a:t>
            </a:r>
          </a:p>
          <a:p>
            <a:pPr>
              <a:lnSpc>
                <a:spcPts val="1200"/>
              </a:lnSpc>
              <a:spcAft>
                <a:spcPts val="800"/>
              </a:spcAft>
            </a:pPr>
            <a:r>
              <a:rPr lang="en-GB" sz="1200" dirty="0">
                <a:solidFill>
                  <a:schemeClr val="bg1">
                    <a:lumMod val="50000"/>
                  </a:schemeClr>
                </a:solidFill>
                <a:latin typeface="Arial" panose="020B0604020202020204" pitchFamily="34" charset="0"/>
              </a:rPr>
              <a:t>Question p60</a:t>
            </a:r>
            <a:endParaRPr lang="en-GB" sz="1200" dirty="0">
              <a:solidFill>
                <a:schemeClr val="tx2"/>
              </a:solidFill>
              <a:latin typeface="+mn-lt"/>
            </a:endParaRPr>
          </a:p>
        </p:txBody>
      </p:sp>
      <p:pic>
        <p:nvPicPr>
          <p:cNvPr id="10" name="Picture 9">
            <a:extLst>
              <a:ext uri="{FF2B5EF4-FFF2-40B4-BE49-F238E27FC236}">
                <a16:creationId xmlns:a16="http://schemas.microsoft.com/office/drawing/2014/main" id="{CD44E8DD-5767-8660-5A3F-FB948495EB61}"/>
              </a:ext>
            </a:extLst>
          </p:cNvPr>
          <p:cNvPicPr>
            <a:picLocks noChangeAspect="1"/>
          </p:cNvPicPr>
          <p:nvPr/>
        </p:nvPicPr>
        <p:blipFill rotWithShape="1">
          <a:blip r:embed="rId4">
            <a:extLst>
              <a:ext uri="{28A0092B-C50C-407E-A947-70E740481C1C}">
                <a14:useLocalDpi xmlns:a14="http://schemas.microsoft.com/office/drawing/2010/main" val="0"/>
              </a:ext>
            </a:extLst>
          </a:blip>
          <a:srcRect l="2474" t="15158" r="11175" b="16634"/>
          <a:stretch/>
        </p:blipFill>
        <p:spPr>
          <a:xfrm>
            <a:off x="64850" y="0"/>
            <a:ext cx="2438400" cy="1926077"/>
          </a:xfrm>
          <a:prstGeom prst="rect">
            <a:avLst/>
          </a:prstGeom>
        </p:spPr>
      </p:pic>
      <p:cxnSp>
        <p:nvCxnSpPr>
          <p:cNvPr id="12" name="Straight Connector 11">
            <a:extLst>
              <a:ext uri="{FF2B5EF4-FFF2-40B4-BE49-F238E27FC236}">
                <a16:creationId xmlns:a16="http://schemas.microsoft.com/office/drawing/2014/main" id="{C8F09624-FC58-6671-BF92-D8ADDBE05613}"/>
              </a:ext>
            </a:extLst>
          </p:cNvPr>
          <p:cNvCxnSpPr>
            <a:cxnSpLocks/>
          </p:cNvCxnSpPr>
          <p:nvPr/>
        </p:nvCxnSpPr>
        <p:spPr>
          <a:xfrm>
            <a:off x="5911850" y="2081719"/>
            <a:ext cx="0" cy="4084131"/>
          </a:xfrm>
          <a:prstGeom prst="line">
            <a:avLst/>
          </a:prstGeom>
          <a:ln w="444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A70912D9-5155-D4B6-912D-30D6301C0F4B}"/>
              </a:ext>
            </a:extLst>
          </p:cNvPr>
          <p:cNvGrpSpPr/>
          <p:nvPr/>
        </p:nvGrpSpPr>
        <p:grpSpPr>
          <a:xfrm>
            <a:off x="9791699" y="2906822"/>
            <a:ext cx="2086873" cy="3091945"/>
            <a:chOff x="4939753" y="2209282"/>
            <a:chExt cx="2179947" cy="3229856"/>
          </a:xfrm>
        </p:grpSpPr>
        <p:sp>
          <p:nvSpPr>
            <p:cNvPr id="36" name="TextBox 35">
              <a:extLst>
                <a:ext uri="{FF2B5EF4-FFF2-40B4-BE49-F238E27FC236}">
                  <a16:creationId xmlns:a16="http://schemas.microsoft.com/office/drawing/2014/main" id="{AC13FE94-43B7-DA30-0DB1-870B1A1EC8FE}"/>
                </a:ext>
              </a:extLst>
            </p:cNvPr>
            <p:cNvSpPr txBox="1"/>
            <p:nvPr/>
          </p:nvSpPr>
          <p:spPr>
            <a:xfrm>
              <a:off x="4939753" y="2209282"/>
              <a:ext cx="1590477" cy="587213"/>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3600" b="1" i="0" u="none" strike="noStrike" kern="1200" cap="none" spc="-100" normalizeH="0" noProof="0" dirty="0">
                  <a:ln>
                    <a:noFill/>
                  </a:ln>
                  <a:solidFill>
                    <a:schemeClr val="tx2">
                      <a:lumMod val="60000"/>
                      <a:lumOff val="40000"/>
                    </a:schemeClr>
                  </a:solidFill>
                  <a:effectLst/>
                  <a:uLnTx/>
                  <a:uFillTx/>
                  <a:latin typeface="Arial"/>
                  <a:ea typeface="Segoe UI" panose="020B0502040204020203" pitchFamily="34" charset="0"/>
                  <a:cs typeface="Segoe UI" panose="020B0502040204020203" pitchFamily="34" charset="0"/>
                </a:rPr>
                <a:t>23%</a:t>
              </a:r>
            </a:p>
          </p:txBody>
        </p:sp>
        <p:sp>
          <p:nvSpPr>
            <p:cNvPr id="37" name="Title 6">
              <a:extLst>
                <a:ext uri="{FF2B5EF4-FFF2-40B4-BE49-F238E27FC236}">
                  <a16:creationId xmlns:a16="http://schemas.microsoft.com/office/drawing/2014/main" id="{BCE2CDE0-ECAE-BD0C-179D-7577DDAE8564}"/>
                </a:ext>
              </a:extLst>
            </p:cNvPr>
            <p:cNvSpPr txBox="1">
              <a:spLocks/>
            </p:cNvSpPr>
            <p:nvPr/>
          </p:nvSpPr>
          <p:spPr>
            <a:xfrm>
              <a:off x="6057412" y="2299067"/>
              <a:ext cx="1062288" cy="350172"/>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pPr>
              <a:r>
                <a:rPr lang="en-GB" sz="1600" b="1" spc="-30" dirty="0">
                  <a:solidFill>
                    <a:schemeClr val="bg1">
                      <a:lumMod val="50000"/>
                    </a:schemeClr>
                  </a:solidFill>
                  <a:latin typeface="+mn-lt"/>
                </a:rPr>
                <a:t>Very good</a:t>
              </a:r>
            </a:p>
          </p:txBody>
        </p:sp>
        <p:sp>
          <p:nvSpPr>
            <p:cNvPr id="38" name="TextBox 37">
              <a:extLst>
                <a:ext uri="{FF2B5EF4-FFF2-40B4-BE49-F238E27FC236}">
                  <a16:creationId xmlns:a16="http://schemas.microsoft.com/office/drawing/2014/main" id="{29FC519E-375D-8445-396E-B12E01F2113D}"/>
                </a:ext>
              </a:extLst>
            </p:cNvPr>
            <p:cNvSpPr txBox="1"/>
            <p:nvPr/>
          </p:nvSpPr>
          <p:spPr>
            <a:xfrm>
              <a:off x="4939756" y="2867516"/>
              <a:ext cx="1590477" cy="587214"/>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3600" b="1" i="0" u="none" strike="noStrike" kern="1200" cap="none" spc="-100" normalizeH="0" noProof="0" dirty="0">
                  <a:ln>
                    <a:noFill/>
                  </a:ln>
                  <a:solidFill>
                    <a:schemeClr val="accent2"/>
                  </a:solidFill>
                  <a:effectLst/>
                  <a:uLnTx/>
                  <a:uFillTx/>
                  <a:latin typeface="Arial"/>
                  <a:ea typeface="Segoe UI" panose="020B0502040204020203" pitchFamily="34" charset="0"/>
                  <a:cs typeface="Segoe UI" panose="020B0502040204020203" pitchFamily="34" charset="0"/>
                </a:rPr>
                <a:t>30</a:t>
              </a:r>
              <a:r>
                <a:rPr kumimoji="0" lang="en-GB" sz="3600" b="1" i="0" u="none" strike="noStrike" kern="1200" cap="none" spc="-100" normalizeH="0" baseline="0" noProof="0" dirty="0">
                  <a:ln>
                    <a:noFill/>
                  </a:ln>
                  <a:solidFill>
                    <a:schemeClr val="accent2"/>
                  </a:solidFill>
                  <a:effectLst/>
                  <a:uLnTx/>
                  <a:uFillTx/>
                  <a:latin typeface="Arial"/>
                  <a:ea typeface="Segoe UI" panose="020B0502040204020203" pitchFamily="34" charset="0"/>
                  <a:cs typeface="Segoe UI" panose="020B0502040204020203" pitchFamily="34" charset="0"/>
                </a:rPr>
                <a:t>%</a:t>
              </a:r>
            </a:p>
          </p:txBody>
        </p:sp>
        <p:sp>
          <p:nvSpPr>
            <p:cNvPr id="39" name="Title 6">
              <a:extLst>
                <a:ext uri="{FF2B5EF4-FFF2-40B4-BE49-F238E27FC236}">
                  <a16:creationId xmlns:a16="http://schemas.microsoft.com/office/drawing/2014/main" id="{E0F1C973-D8A2-CA76-F48D-025408701835}"/>
                </a:ext>
              </a:extLst>
            </p:cNvPr>
            <p:cNvSpPr txBox="1">
              <a:spLocks/>
            </p:cNvSpPr>
            <p:nvPr/>
          </p:nvSpPr>
          <p:spPr>
            <a:xfrm>
              <a:off x="6044182" y="3024723"/>
              <a:ext cx="940258" cy="295985"/>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400"/>
                </a:lnSpc>
              </a:pPr>
              <a:r>
                <a:rPr lang="en-GB" sz="1600" b="1" spc="-30" dirty="0">
                  <a:solidFill>
                    <a:schemeClr val="bg1">
                      <a:lumMod val="50000"/>
                    </a:schemeClr>
                  </a:solidFill>
                  <a:latin typeface="+mn-lt"/>
                </a:rPr>
                <a:t>Good</a:t>
              </a:r>
            </a:p>
          </p:txBody>
        </p:sp>
        <p:sp>
          <p:nvSpPr>
            <p:cNvPr id="40" name="TextBox 39">
              <a:extLst>
                <a:ext uri="{FF2B5EF4-FFF2-40B4-BE49-F238E27FC236}">
                  <a16:creationId xmlns:a16="http://schemas.microsoft.com/office/drawing/2014/main" id="{61A07872-8062-8475-EA06-173934E32660}"/>
                </a:ext>
              </a:extLst>
            </p:cNvPr>
            <p:cNvSpPr txBox="1"/>
            <p:nvPr/>
          </p:nvSpPr>
          <p:spPr>
            <a:xfrm>
              <a:off x="4948935" y="3544106"/>
              <a:ext cx="1590477" cy="587215"/>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3600" b="1" i="0" u="none" strike="noStrike" kern="1200" cap="none" spc="-100" normalizeH="0" noProof="0" dirty="0">
                  <a:ln>
                    <a:noFill/>
                  </a:ln>
                  <a:solidFill>
                    <a:schemeClr val="accent2">
                      <a:lumMod val="60000"/>
                      <a:lumOff val="40000"/>
                    </a:schemeClr>
                  </a:solidFill>
                  <a:effectLst/>
                  <a:uLnTx/>
                  <a:uFillTx/>
                  <a:latin typeface="Arial"/>
                  <a:ea typeface="Segoe UI" panose="020B0502040204020203" pitchFamily="34" charset="0"/>
                  <a:cs typeface="Segoe UI" panose="020B0502040204020203" pitchFamily="34" charset="0"/>
                </a:rPr>
                <a:t>21%</a:t>
              </a:r>
            </a:p>
          </p:txBody>
        </p:sp>
        <p:sp>
          <p:nvSpPr>
            <p:cNvPr id="41" name="Title 6">
              <a:extLst>
                <a:ext uri="{FF2B5EF4-FFF2-40B4-BE49-F238E27FC236}">
                  <a16:creationId xmlns:a16="http://schemas.microsoft.com/office/drawing/2014/main" id="{1ABB80EC-0302-7BDD-31F4-CB4BAFF024CA}"/>
                </a:ext>
              </a:extLst>
            </p:cNvPr>
            <p:cNvSpPr txBox="1">
              <a:spLocks/>
            </p:cNvSpPr>
            <p:nvPr/>
          </p:nvSpPr>
          <p:spPr>
            <a:xfrm>
              <a:off x="6044182" y="3612001"/>
              <a:ext cx="940258" cy="356267"/>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pPr>
              <a:r>
                <a:rPr lang="en-GB" sz="1600" b="1" spc="-30" dirty="0">
                  <a:solidFill>
                    <a:schemeClr val="bg1">
                      <a:lumMod val="50000"/>
                    </a:schemeClr>
                  </a:solidFill>
                  <a:latin typeface="+mn-lt"/>
                </a:rPr>
                <a:t>Fair</a:t>
              </a:r>
            </a:p>
          </p:txBody>
        </p:sp>
        <p:sp>
          <p:nvSpPr>
            <p:cNvPr id="3" name="TextBox 2">
              <a:extLst>
                <a:ext uri="{FF2B5EF4-FFF2-40B4-BE49-F238E27FC236}">
                  <a16:creationId xmlns:a16="http://schemas.microsoft.com/office/drawing/2014/main" id="{0DD9335B-31D0-2D3F-9419-2E6B151D5C3E}"/>
                </a:ext>
              </a:extLst>
            </p:cNvPr>
            <p:cNvSpPr txBox="1"/>
            <p:nvPr/>
          </p:nvSpPr>
          <p:spPr>
            <a:xfrm>
              <a:off x="4948935" y="4209048"/>
              <a:ext cx="1590477" cy="587215"/>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3600" b="1" i="0" u="none" strike="noStrike" kern="1200" cap="none" spc="-100" normalizeH="0" noProof="0" dirty="0">
                  <a:ln>
                    <a:noFill/>
                  </a:ln>
                  <a:solidFill>
                    <a:schemeClr val="bg2">
                      <a:lumMod val="75000"/>
                    </a:schemeClr>
                  </a:solidFill>
                  <a:effectLst/>
                  <a:uLnTx/>
                  <a:uFillTx/>
                  <a:latin typeface="Arial"/>
                  <a:ea typeface="Segoe UI" panose="020B0502040204020203" pitchFamily="34" charset="0"/>
                  <a:cs typeface="Segoe UI" panose="020B0502040204020203" pitchFamily="34" charset="0"/>
                </a:rPr>
                <a:t>18%</a:t>
              </a:r>
            </a:p>
          </p:txBody>
        </p:sp>
        <p:sp>
          <p:nvSpPr>
            <p:cNvPr id="4" name="Title 6">
              <a:extLst>
                <a:ext uri="{FF2B5EF4-FFF2-40B4-BE49-F238E27FC236}">
                  <a16:creationId xmlns:a16="http://schemas.microsoft.com/office/drawing/2014/main" id="{8A3A1212-782D-8E4A-49AD-C8C8161E0901}"/>
                </a:ext>
              </a:extLst>
            </p:cNvPr>
            <p:cNvSpPr txBox="1">
              <a:spLocks/>
            </p:cNvSpPr>
            <p:nvPr/>
          </p:nvSpPr>
          <p:spPr>
            <a:xfrm>
              <a:off x="6044182" y="4266024"/>
              <a:ext cx="940258" cy="356267"/>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pPr>
              <a:r>
                <a:rPr lang="en-GB" sz="1600" b="1" spc="-30" dirty="0">
                  <a:solidFill>
                    <a:schemeClr val="bg1">
                      <a:lumMod val="50000"/>
                    </a:schemeClr>
                  </a:solidFill>
                  <a:latin typeface="+mn-lt"/>
                </a:rPr>
                <a:t>Poor</a:t>
              </a:r>
            </a:p>
          </p:txBody>
        </p:sp>
        <p:sp>
          <p:nvSpPr>
            <p:cNvPr id="5" name="TextBox 4">
              <a:extLst>
                <a:ext uri="{FF2B5EF4-FFF2-40B4-BE49-F238E27FC236}">
                  <a16:creationId xmlns:a16="http://schemas.microsoft.com/office/drawing/2014/main" id="{34BEFC15-D883-9279-06C5-A2E53CC36AAE}"/>
                </a:ext>
              </a:extLst>
            </p:cNvPr>
            <p:cNvSpPr txBox="1"/>
            <p:nvPr/>
          </p:nvSpPr>
          <p:spPr>
            <a:xfrm>
              <a:off x="4939753" y="4851922"/>
              <a:ext cx="1590477" cy="587216"/>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3600" b="1" i="0" u="none" strike="noStrike" kern="1200" cap="none" spc="-100" normalizeH="0" noProof="0" dirty="0">
                  <a:ln>
                    <a:noFill/>
                  </a:ln>
                  <a:solidFill>
                    <a:schemeClr val="tx2"/>
                  </a:solidFill>
                  <a:effectLst/>
                  <a:uLnTx/>
                  <a:uFillTx/>
                  <a:latin typeface="Arial"/>
                  <a:ea typeface="Segoe UI" panose="020B0502040204020203" pitchFamily="34" charset="0"/>
                  <a:cs typeface="Segoe UI" panose="020B0502040204020203" pitchFamily="34" charset="0"/>
                </a:rPr>
                <a:t>8%</a:t>
              </a:r>
            </a:p>
          </p:txBody>
        </p:sp>
        <p:sp>
          <p:nvSpPr>
            <p:cNvPr id="6" name="Title 6">
              <a:extLst>
                <a:ext uri="{FF2B5EF4-FFF2-40B4-BE49-F238E27FC236}">
                  <a16:creationId xmlns:a16="http://schemas.microsoft.com/office/drawing/2014/main" id="{A72F8CD5-28FF-4729-68C7-DF43AA59CFE4}"/>
                </a:ext>
              </a:extLst>
            </p:cNvPr>
            <p:cNvSpPr txBox="1">
              <a:spLocks/>
            </p:cNvSpPr>
            <p:nvPr/>
          </p:nvSpPr>
          <p:spPr>
            <a:xfrm>
              <a:off x="6035000" y="4902538"/>
              <a:ext cx="949440" cy="356267"/>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pPr>
              <a:r>
                <a:rPr lang="en-GB" sz="1600" b="1" spc="-30" dirty="0">
                  <a:solidFill>
                    <a:schemeClr val="bg1">
                      <a:lumMod val="50000"/>
                    </a:schemeClr>
                  </a:solidFill>
                  <a:latin typeface="+mn-lt"/>
                </a:rPr>
                <a:t>Very poor</a:t>
              </a:r>
            </a:p>
          </p:txBody>
        </p:sp>
      </p:grpSp>
      <p:graphicFrame>
        <p:nvGraphicFramePr>
          <p:cNvPr id="42" name="Chart 41">
            <a:extLst>
              <a:ext uri="{FF2B5EF4-FFF2-40B4-BE49-F238E27FC236}">
                <a16:creationId xmlns:a16="http://schemas.microsoft.com/office/drawing/2014/main" id="{F400704D-7D68-8539-8F5E-E38B5D60152E}"/>
              </a:ext>
            </a:extLst>
          </p:cNvPr>
          <p:cNvGraphicFramePr/>
          <p:nvPr>
            <p:extLst>
              <p:ext uri="{D42A27DB-BD31-4B8C-83A1-F6EECF244321}">
                <p14:modId xmlns:p14="http://schemas.microsoft.com/office/powerpoint/2010/main" val="2915584774"/>
              </p:ext>
            </p:extLst>
          </p:nvPr>
        </p:nvGraphicFramePr>
        <p:xfrm>
          <a:off x="5246575" y="2503092"/>
          <a:ext cx="4454672" cy="3822648"/>
        </p:xfrm>
        <a:graphic>
          <a:graphicData uri="http://schemas.openxmlformats.org/drawingml/2006/chart">
            <c:chart xmlns:c="http://schemas.openxmlformats.org/drawingml/2006/chart" xmlns:r="http://schemas.openxmlformats.org/officeDocument/2006/relationships" r:id="rId5"/>
          </a:graphicData>
        </a:graphic>
      </p:graphicFrame>
      <p:pic>
        <p:nvPicPr>
          <p:cNvPr id="43" name="Picture 42">
            <a:extLst>
              <a:ext uri="{FF2B5EF4-FFF2-40B4-BE49-F238E27FC236}">
                <a16:creationId xmlns:a16="http://schemas.microsoft.com/office/drawing/2014/main" id="{59DA370E-206C-9FBD-651D-9C1BE1C19FF5}"/>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057495" y="3526506"/>
            <a:ext cx="1527894" cy="1527894"/>
          </a:xfrm>
          <a:prstGeom prst="rect">
            <a:avLst/>
          </a:prstGeom>
        </p:spPr>
      </p:pic>
      <p:grpSp>
        <p:nvGrpSpPr>
          <p:cNvPr id="23" name="Group 22">
            <a:extLst>
              <a:ext uri="{FF2B5EF4-FFF2-40B4-BE49-F238E27FC236}">
                <a16:creationId xmlns:a16="http://schemas.microsoft.com/office/drawing/2014/main" id="{E9EDE9B3-B551-FD57-24FC-A4228FFB9186}"/>
              </a:ext>
            </a:extLst>
          </p:cNvPr>
          <p:cNvGrpSpPr/>
          <p:nvPr/>
        </p:nvGrpSpPr>
        <p:grpSpPr>
          <a:xfrm>
            <a:off x="3960757" y="2971766"/>
            <a:ext cx="1662035" cy="2548491"/>
            <a:chOff x="4939753" y="2078805"/>
            <a:chExt cx="1736161" cy="2662148"/>
          </a:xfrm>
        </p:grpSpPr>
        <p:sp>
          <p:nvSpPr>
            <p:cNvPr id="24" name="TextBox 23">
              <a:extLst>
                <a:ext uri="{FF2B5EF4-FFF2-40B4-BE49-F238E27FC236}">
                  <a16:creationId xmlns:a16="http://schemas.microsoft.com/office/drawing/2014/main" id="{01C9E61F-7951-11C7-0AD1-49A695BCE08C}"/>
                </a:ext>
              </a:extLst>
            </p:cNvPr>
            <p:cNvSpPr txBox="1"/>
            <p:nvPr/>
          </p:nvSpPr>
          <p:spPr>
            <a:xfrm>
              <a:off x="4939753" y="2078805"/>
              <a:ext cx="1590477" cy="717690"/>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4400" b="1" i="0" u="none" strike="noStrike" kern="1200" cap="none" spc="-100" normalizeH="0" noProof="0" dirty="0">
                  <a:ln>
                    <a:noFill/>
                  </a:ln>
                  <a:solidFill>
                    <a:schemeClr val="accent2"/>
                  </a:solidFill>
                  <a:effectLst/>
                  <a:uLnTx/>
                  <a:uFillTx/>
                  <a:latin typeface="Arial"/>
                  <a:ea typeface="Segoe UI" panose="020B0502040204020203" pitchFamily="34" charset="0"/>
                  <a:cs typeface="Segoe UI" panose="020B0502040204020203" pitchFamily="34" charset="0"/>
                </a:rPr>
                <a:t>30%</a:t>
              </a:r>
            </a:p>
          </p:txBody>
        </p:sp>
        <p:sp>
          <p:nvSpPr>
            <p:cNvPr id="25" name="Title 6">
              <a:extLst>
                <a:ext uri="{FF2B5EF4-FFF2-40B4-BE49-F238E27FC236}">
                  <a16:creationId xmlns:a16="http://schemas.microsoft.com/office/drawing/2014/main" id="{1384D4FF-AA66-D092-C83A-CD522D636291}"/>
                </a:ext>
              </a:extLst>
            </p:cNvPr>
            <p:cNvSpPr txBox="1">
              <a:spLocks/>
            </p:cNvSpPr>
            <p:nvPr/>
          </p:nvSpPr>
          <p:spPr>
            <a:xfrm>
              <a:off x="4944287" y="2616317"/>
              <a:ext cx="1731627" cy="356265"/>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pPr>
              <a:r>
                <a:rPr lang="en-GB" sz="1600" b="1" spc="-30" dirty="0">
                  <a:solidFill>
                    <a:schemeClr val="bg1">
                      <a:lumMod val="50000"/>
                    </a:schemeClr>
                  </a:solidFill>
                  <a:latin typeface="+mn-lt"/>
                </a:rPr>
                <a:t>Yes, always</a:t>
              </a:r>
            </a:p>
          </p:txBody>
        </p:sp>
        <p:sp>
          <p:nvSpPr>
            <p:cNvPr id="26" name="TextBox 25">
              <a:extLst>
                <a:ext uri="{FF2B5EF4-FFF2-40B4-BE49-F238E27FC236}">
                  <a16:creationId xmlns:a16="http://schemas.microsoft.com/office/drawing/2014/main" id="{225BBE5A-0F9C-07B5-D873-42E0D5C6927A}"/>
                </a:ext>
              </a:extLst>
            </p:cNvPr>
            <p:cNvSpPr txBox="1"/>
            <p:nvPr/>
          </p:nvSpPr>
          <p:spPr>
            <a:xfrm>
              <a:off x="4939756" y="2997078"/>
              <a:ext cx="1590477" cy="717691"/>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4400" b="1" i="0" u="none" strike="noStrike" kern="1200" cap="none" spc="-100" normalizeH="0" noProof="0" dirty="0">
                  <a:ln>
                    <a:noFill/>
                  </a:ln>
                  <a:solidFill>
                    <a:schemeClr val="bg2">
                      <a:lumMod val="75000"/>
                    </a:schemeClr>
                  </a:solidFill>
                  <a:effectLst/>
                  <a:uLnTx/>
                  <a:uFillTx/>
                  <a:latin typeface="Arial"/>
                  <a:ea typeface="Segoe UI" panose="020B0502040204020203" pitchFamily="34" charset="0"/>
                  <a:cs typeface="Segoe UI" panose="020B0502040204020203" pitchFamily="34" charset="0"/>
                </a:rPr>
                <a:t>45</a:t>
              </a:r>
              <a:r>
                <a:rPr kumimoji="0" lang="en-GB" sz="4400" b="1" i="0" u="none" strike="noStrike" kern="1200" cap="none" spc="-100" normalizeH="0" baseline="0" noProof="0" dirty="0">
                  <a:ln>
                    <a:noFill/>
                  </a:ln>
                  <a:solidFill>
                    <a:schemeClr val="bg2">
                      <a:lumMod val="75000"/>
                    </a:schemeClr>
                  </a:solidFill>
                  <a:effectLst/>
                  <a:uLnTx/>
                  <a:uFillTx/>
                  <a:latin typeface="Arial"/>
                  <a:ea typeface="Segoe UI" panose="020B0502040204020203" pitchFamily="34" charset="0"/>
                  <a:cs typeface="Segoe UI" panose="020B0502040204020203" pitchFamily="34" charset="0"/>
                </a:rPr>
                <a:t>%</a:t>
              </a:r>
            </a:p>
          </p:txBody>
        </p:sp>
        <p:sp>
          <p:nvSpPr>
            <p:cNvPr id="27" name="Title 6">
              <a:extLst>
                <a:ext uri="{FF2B5EF4-FFF2-40B4-BE49-F238E27FC236}">
                  <a16:creationId xmlns:a16="http://schemas.microsoft.com/office/drawing/2014/main" id="{A638305F-B9F2-7FEC-0E3A-39779EBEF80C}"/>
                </a:ext>
              </a:extLst>
            </p:cNvPr>
            <p:cNvSpPr txBox="1">
              <a:spLocks/>
            </p:cNvSpPr>
            <p:nvPr/>
          </p:nvSpPr>
          <p:spPr>
            <a:xfrm>
              <a:off x="4957157" y="3578954"/>
              <a:ext cx="1671777" cy="295984"/>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400"/>
                </a:lnSpc>
              </a:pPr>
              <a:r>
                <a:rPr lang="en-GB" sz="1600" b="1" spc="-30" dirty="0">
                  <a:solidFill>
                    <a:schemeClr val="bg1">
                      <a:lumMod val="50000"/>
                    </a:schemeClr>
                  </a:solidFill>
                  <a:latin typeface="+mn-lt"/>
                </a:rPr>
                <a:t>Yes, sometimes</a:t>
              </a:r>
            </a:p>
          </p:txBody>
        </p:sp>
        <p:sp>
          <p:nvSpPr>
            <p:cNvPr id="28" name="TextBox 27">
              <a:extLst>
                <a:ext uri="{FF2B5EF4-FFF2-40B4-BE49-F238E27FC236}">
                  <a16:creationId xmlns:a16="http://schemas.microsoft.com/office/drawing/2014/main" id="{DE3C8189-092D-EFF3-3E0A-8D974AB69A6F}"/>
                </a:ext>
              </a:extLst>
            </p:cNvPr>
            <p:cNvSpPr txBox="1"/>
            <p:nvPr/>
          </p:nvSpPr>
          <p:spPr>
            <a:xfrm>
              <a:off x="4948935" y="3873155"/>
              <a:ext cx="1590477" cy="717690"/>
            </a:xfrm>
            <a:prstGeom prst="rect">
              <a:avLst/>
            </a:prstGeom>
            <a:noFill/>
            <a:ln>
              <a:noFill/>
            </a:ln>
          </p:spPr>
          <p:txBody>
            <a:bodyPr wrap="square" lIns="0" tIns="0" rIns="144000" bIns="0" rtlCol="0" anchor="b">
              <a:spAutoFit/>
            </a:bodyPr>
            <a:lstStyle/>
            <a:p>
              <a:pPr marL="0" marR="0" lvl="0" indent="0" algn="l" defTabSz="914400" rtl="0" eaLnBrk="1" fontAlgn="auto" latinLnBrk="0" hangingPunct="1">
                <a:lnSpc>
                  <a:spcPct val="110000"/>
                </a:lnSpc>
                <a:spcBef>
                  <a:spcPts val="2400"/>
                </a:spcBef>
                <a:spcAft>
                  <a:spcPts val="0"/>
                </a:spcAft>
                <a:buClr>
                  <a:srgbClr val="2F469C"/>
                </a:buClr>
                <a:buSzTx/>
                <a:buFontTx/>
                <a:buNone/>
                <a:tabLst/>
                <a:defRPr/>
              </a:pPr>
              <a:r>
                <a:rPr kumimoji="0" lang="en-GB" sz="4400" b="1" i="0" u="none" strike="noStrike" kern="1200" cap="none" spc="-100" normalizeH="0" noProof="0" dirty="0">
                  <a:ln>
                    <a:noFill/>
                  </a:ln>
                  <a:solidFill>
                    <a:schemeClr val="tx2"/>
                  </a:solidFill>
                  <a:effectLst/>
                  <a:uLnTx/>
                  <a:uFillTx/>
                  <a:latin typeface="Arial"/>
                  <a:ea typeface="Segoe UI" panose="020B0502040204020203" pitchFamily="34" charset="0"/>
                  <a:cs typeface="Segoe UI" panose="020B0502040204020203" pitchFamily="34" charset="0"/>
                </a:rPr>
                <a:t>25%</a:t>
              </a:r>
            </a:p>
          </p:txBody>
        </p:sp>
        <p:sp>
          <p:nvSpPr>
            <p:cNvPr id="29" name="Title 6">
              <a:extLst>
                <a:ext uri="{FF2B5EF4-FFF2-40B4-BE49-F238E27FC236}">
                  <a16:creationId xmlns:a16="http://schemas.microsoft.com/office/drawing/2014/main" id="{97B0D809-D67B-0631-E652-D65F8690CCF7}"/>
                </a:ext>
              </a:extLst>
            </p:cNvPr>
            <p:cNvSpPr txBox="1">
              <a:spLocks/>
            </p:cNvSpPr>
            <p:nvPr/>
          </p:nvSpPr>
          <p:spPr>
            <a:xfrm>
              <a:off x="4953467" y="4394064"/>
              <a:ext cx="1004139" cy="346889"/>
            </a:xfrm>
            <a:prstGeom prst="rect">
              <a:avLst/>
            </a:prstGeom>
            <a:noFill/>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pPr>
              <a:r>
                <a:rPr lang="en-GB" sz="1600" b="1" spc="-30" dirty="0">
                  <a:solidFill>
                    <a:schemeClr val="bg1">
                      <a:lumMod val="50000"/>
                    </a:schemeClr>
                  </a:solidFill>
                  <a:latin typeface="+mn-lt"/>
                </a:rPr>
                <a:t>No</a:t>
              </a:r>
            </a:p>
          </p:txBody>
        </p:sp>
      </p:grpSp>
      <p:graphicFrame>
        <p:nvGraphicFramePr>
          <p:cNvPr id="31" name="Chart 30">
            <a:extLst>
              <a:ext uri="{FF2B5EF4-FFF2-40B4-BE49-F238E27FC236}">
                <a16:creationId xmlns:a16="http://schemas.microsoft.com/office/drawing/2014/main" id="{B20B60B3-F6D5-7468-0998-382354FA235C}"/>
              </a:ext>
            </a:extLst>
          </p:cNvPr>
          <p:cNvGraphicFramePr/>
          <p:nvPr>
            <p:extLst>
              <p:ext uri="{D42A27DB-BD31-4B8C-83A1-F6EECF244321}">
                <p14:modId xmlns:p14="http://schemas.microsoft.com/office/powerpoint/2010/main" val="744671174"/>
              </p:ext>
            </p:extLst>
          </p:nvPr>
        </p:nvGraphicFramePr>
        <p:xfrm>
          <a:off x="-584368" y="2495892"/>
          <a:ext cx="4454672" cy="3822648"/>
        </p:xfrm>
        <a:graphic>
          <a:graphicData uri="http://schemas.openxmlformats.org/drawingml/2006/chart">
            <c:chart xmlns:c="http://schemas.openxmlformats.org/drawingml/2006/chart" xmlns:r="http://schemas.openxmlformats.org/officeDocument/2006/relationships" r:id="rId8"/>
          </a:graphicData>
        </a:graphic>
      </p:graphicFrame>
      <p:pic>
        <p:nvPicPr>
          <p:cNvPr id="32" name="Picture 42">
            <a:extLst>
              <a:ext uri="{FF2B5EF4-FFF2-40B4-BE49-F238E27FC236}">
                <a16:creationId xmlns:a16="http://schemas.microsoft.com/office/drawing/2014/main" id="{BEED49FF-EC92-A76D-84E1-C95C7AFB4307}"/>
              </a:ext>
            </a:extLst>
          </p:cNvPr>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58552" y="3621600"/>
            <a:ext cx="1514668" cy="1514668"/>
          </a:xfrm>
          <a:prstGeom prst="rect">
            <a:avLst/>
          </a:prstGeom>
        </p:spPr>
      </p:pic>
    </p:spTree>
    <p:extLst>
      <p:ext uri="{BB962C8B-B14F-4D97-AF65-F5344CB8AC3E}">
        <p14:creationId xmlns:p14="http://schemas.microsoft.com/office/powerpoint/2010/main" val="2187461604"/>
      </p:ext>
    </p:extLst>
  </p:cSld>
  <p:clrMapOvr>
    <a:masterClrMapping/>
  </p:clrMapOvr>
</p:sld>
</file>

<file path=ppt/theme/theme1.xml><?xml version="1.0" encoding="utf-8"?>
<a:theme xmlns:a="http://schemas.openxmlformats.org/drawingml/2006/main" name="IPSOS - Classical Template - 16x9">
  <a:themeElements>
    <a:clrScheme name="CYP 1">
      <a:dk1>
        <a:srgbClr val="5B4173"/>
      </a:dk1>
      <a:lt1>
        <a:srgbClr val="FFFFFF"/>
      </a:lt1>
      <a:dk2>
        <a:srgbClr val="202056"/>
      </a:dk2>
      <a:lt2>
        <a:srgbClr val="E6EDEE"/>
      </a:lt2>
      <a:accent1>
        <a:srgbClr val="78368C"/>
      </a:accent1>
      <a:accent2>
        <a:srgbClr val="6683BF"/>
      </a:accent2>
      <a:accent3>
        <a:srgbClr val="9369B5"/>
      </a:accent3>
      <a:accent4>
        <a:srgbClr val="FFDB92"/>
      </a:accent4>
      <a:accent5>
        <a:srgbClr val="E5005B"/>
      </a:accent5>
      <a:accent6>
        <a:srgbClr val="F06674"/>
      </a:accent6>
      <a:hlink>
        <a:srgbClr val="6683BF"/>
      </a:hlink>
      <a:folHlink>
        <a:srgbClr val="B96F61"/>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0000"/>
          </a:lnSpc>
          <a:spcBef>
            <a:spcPts val="400"/>
          </a:spcBef>
          <a:spcAft>
            <a:spcPts val="400"/>
          </a:spcAft>
          <a:defRPr sz="1400" dirty="0" smtClean="0"/>
        </a:defPPr>
      </a:lstStyle>
    </a:txDef>
  </a:objectDefaults>
  <a:extraClrSchemeLst/>
  <a:extLst>
    <a:ext uri="{05A4C25C-085E-4340-85A3-A5531E510DB2}">
      <thm15:themeFamily xmlns:thm15="http://schemas.microsoft.com/office/thememl/2012/main" name="components_2022_v1.0.potx" id="{389E82C6-5679-4D9D-8D41-3A76692D7955}" vid="{8EA185C4-E2CF-47BD-B6CA-10AD2313D1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9F7A00C8-024A-49DF-8D1B-A215E5F1FEB3}">
  <ds:schemaRefs>
    <ds:schemaRef ds:uri="http://schemas.microsoft.com/sharepoint/v3/contenttype/forms"/>
  </ds:schemaRefs>
</ds:datastoreItem>
</file>

<file path=customXml/itemProps2.xml><?xml version="1.0" encoding="utf-8"?>
<ds:datastoreItem xmlns:ds="http://schemas.openxmlformats.org/officeDocument/2006/customXml" ds:itemID="{C944E05A-0B6C-455F-B33D-3D6FF4DFAC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F58693-DC6B-4AD3-97E0-A91506302EF2}">
  <ds:schemaRefs>
    <ds:schemaRef ds:uri="http://schemas.microsoft.com/office/2006/metadata/properties"/>
    <ds:schemaRef ds:uri="http://schemas.microsoft.com/office/infopath/2007/PartnerControls"/>
    <ds:schemaRef ds:uri="c497441b-d3fe-4788-8629-aff52d38f515"/>
    <ds:schemaRef ds:uri="1d162527-c308-4a98-98b8-9e726c57dd8b"/>
  </ds:schemaRefs>
</ds:datastoreItem>
</file>

<file path=docProps/app.xml><?xml version="1.0" encoding="utf-8"?>
<Properties xmlns="http://schemas.openxmlformats.org/officeDocument/2006/extended-properties" xmlns:vt="http://schemas.openxmlformats.org/officeDocument/2006/docPropsVTypes">
  <Template/>
  <TotalTime>15732</TotalTime>
  <Words>2178</Words>
  <Application>Microsoft Office PowerPoint</Application>
  <PresentationFormat>Widescreen</PresentationFormat>
  <Paragraphs>253</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Arial</vt:lpstr>
      <vt:lpstr>Arial Black</vt:lpstr>
      <vt:lpstr>Calibri</vt:lpstr>
      <vt:lpstr>HelveticaNeueLT Std Lt Cn</vt:lpstr>
      <vt:lpstr>Segoe UI</vt:lpstr>
      <vt:lpstr>IPSOS - Classical Template - 16x9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Ipsos MORI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Brown</dc:creator>
  <cp:lastModifiedBy>Anca Postolache</cp:lastModifiedBy>
  <cp:revision>104</cp:revision>
  <dcterms:created xsi:type="dcterms:W3CDTF">2023-03-28T12:51:33Z</dcterms:created>
  <dcterms:modified xsi:type="dcterms:W3CDTF">2025-05-21T16:32:52Z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